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9" r:id="rId3"/>
    <p:sldId id="290" r:id="rId4"/>
    <p:sldId id="294" r:id="rId5"/>
    <p:sldId id="262" r:id="rId6"/>
    <p:sldId id="292" r:id="rId7"/>
    <p:sldId id="302" r:id="rId8"/>
    <p:sldId id="303" r:id="rId9"/>
    <p:sldId id="263" r:id="rId10"/>
    <p:sldId id="264" r:id="rId11"/>
    <p:sldId id="266" r:id="rId12"/>
    <p:sldId id="267" r:id="rId13"/>
    <p:sldId id="268" r:id="rId14"/>
    <p:sldId id="279" r:id="rId15"/>
    <p:sldId id="280" r:id="rId16"/>
    <p:sldId id="276" r:id="rId17"/>
    <p:sldId id="277" r:id="rId18"/>
    <p:sldId id="295" r:id="rId19"/>
    <p:sldId id="296" r:id="rId20"/>
    <p:sldId id="281" r:id="rId21"/>
    <p:sldId id="282" r:id="rId22"/>
    <p:sldId id="283" r:id="rId23"/>
    <p:sldId id="284" r:id="rId24"/>
    <p:sldId id="286"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1" autoAdjust="0"/>
    <p:restoredTop sz="75532" autoAdjust="0"/>
  </p:normalViewPr>
  <p:slideViewPr>
    <p:cSldViewPr snapToGrid="0">
      <p:cViewPr varScale="1">
        <p:scale>
          <a:sx n="87" d="100"/>
          <a:sy n="87" d="100"/>
        </p:scale>
        <p:origin x="1716" y="84"/>
      </p:cViewPr>
      <p:guideLst/>
    </p:cSldViewPr>
  </p:slideViewPr>
  <p:notesTextViewPr>
    <p:cViewPr>
      <p:scale>
        <a:sx n="1" d="1"/>
        <a:sy n="1" d="1"/>
      </p:scale>
      <p:origin x="0" y="0"/>
    </p:cViewPr>
  </p:notesTextViewPr>
  <p:notesViewPr>
    <p:cSldViewPr snapToGrid="0">
      <p:cViewPr>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1FCC9D-7539-4E7B-BC4E-0D4C60075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EB4630-0260-40B5-9D33-3B40E78366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930CDD-DD26-4A04-9BA4-D193FCBE120F}" type="datetimeFigureOut">
              <a:rPr lang="en-US" smtClean="0"/>
              <a:t>8/19/2019</a:t>
            </a:fld>
            <a:endParaRPr lang="en-US"/>
          </a:p>
        </p:txBody>
      </p:sp>
      <p:sp>
        <p:nvSpPr>
          <p:cNvPr id="4" name="Footer Placeholder 3">
            <a:extLst>
              <a:ext uri="{FF2B5EF4-FFF2-40B4-BE49-F238E27FC236}">
                <a16:creationId xmlns:a16="http://schemas.microsoft.com/office/drawing/2014/main" id="{59317D7D-C3D0-4C4D-B839-0FDAB45C22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5E3349-E88B-4D99-9522-80E32905A3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07E619-B3CA-439B-A6FE-C57AF444E080}" type="slidenum">
              <a:rPr lang="en-US" smtClean="0"/>
              <a:t>‹#›</a:t>
            </a:fld>
            <a:endParaRPr lang="en-US"/>
          </a:p>
        </p:txBody>
      </p:sp>
    </p:spTree>
    <p:extLst>
      <p:ext uri="{BB962C8B-B14F-4D97-AF65-F5344CB8AC3E}">
        <p14:creationId xmlns:p14="http://schemas.microsoft.com/office/powerpoint/2010/main" val="143228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41EED-46B8-4E4F-933A-2C61B29ACC4F}" type="datetimeFigureOut">
              <a:rPr lang="en-US" smtClean="0"/>
              <a:t>8/19/2019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456BF-CB63-4E62-BAFB-074E115EDA3A}" type="slidenum">
              <a:rPr lang="en-US" smtClean="0"/>
              <a:t>‹#›</a:t>
            </a:fld>
            <a:endParaRPr lang="en-US"/>
          </a:p>
        </p:txBody>
      </p:sp>
    </p:spTree>
    <p:extLst>
      <p:ext uri="{BB962C8B-B14F-4D97-AF65-F5344CB8AC3E}">
        <p14:creationId xmlns:p14="http://schemas.microsoft.com/office/powerpoint/2010/main" val="165983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Goal of slide: Placeholder while people get settled in room and you do introductions.</a:t>
            </a:r>
          </a:p>
          <a:p>
            <a:endParaRPr lang="en-US" sz="1600" dirty="0"/>
          </a:p>
          <a:p>
            <a:r>
              <a:rPr lang="en-US" sz="1600" dirty="0"/>
              <a:t>Introduce yourself and get to know your audience. If the group is small enough, perhaps go around the room for introductions. You could also ask the audience what they hope to learn during the presentation. </a:t>
            </a:r>
          </a:p>
        </p:txBody>
      </p:sp>
      <p:sp>
        <p:nvSpPr>
          <p:cNvPr id="4" name="Slide Number Placeholder 3"/>
          <p:cNvSpPr>
            <a:spLocks noGrp="1"/>
          </p:cNvSpPr>
          <p:nvPr>
            <p:ph type="sldNum" sz="quarter" idx="10"/>
          </p:nvPr>
        </p:nvSpPr>
        <p:spPr/>
        <p:txBody>
          <a:bodyPr/>
          <a:lstStyle/>
          <a:p>
            <a:fld id="{80D456BF-CB63-4E62-BAFB-074E115EDA3A}" type="slidenum">
              <a:rPr lang="en-US" smtClean="0"/>
              <a:t>1</a:t>
            </a:fld>
            <a:endParaRPr lang="en-US"/>
          </a:p>
        </p:txBody>
      </p:sp>
    </p:spTree>
    <p:extLst>
      <p:ext uri="{BB962C8B-B14F-4D97-AF65-F5344CB8AC3E}">
        <p14:creationId xmlns:p14="http://schemas.microsoft.com/office/powerpoint/2010/main" val="416628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suggestions for who should be referred based on emotional indicators.</a:t>
            </a:r>
          </a:p>
          <a:p>
            <a:endParaRPr lang="en-US" dirty="0"/>
          </a:p>
          <a:p>
            <a:r>
              <a:rPr lang="en-US" dirty="0"/>
              <a:t>This slide should be more than just reading off the bullets on the slide. Use the slide to foster a discussion around who should be referred. You can loop back to the reminder that in isolation, most of these items are not that alarming but that they may just be small pieces of the overall puzzle. Often, these red flags are early indicators that a student is struggling, moving toward crisis, or escalating toward harm to self or others. When the student is referred early, at the earliest indication of concern, distress, etc., the team is able to deploy more effective interventions to support the student. </a:t>
            </a:r>
          </a:p>
          <a:p>
            <a:endParaRPr lang="en-US" dirty="0"/>
          </a:p>
          <a:p>
            <a:r>
              <a:rPr lang="en-US" dirty="0"/>
              <a:t>To encourage discussion, ask the audience for other examples of emotional indicators and discuss examples of students who displayed some of these red flags and benefited from a referral. </a:t>
            </a:r>
          </a:p>
          <a:p>
            <a:endParaRPr lang="en-US" dirty="0"/>
          </a:p>
        </p:txBody>
      </p:sp>
      <p:sp>
        <p:nvSpPr>
          <p:cNvPr id="4" name="Slide Number Placeholder 3"/>
          <p:cNvSpPr>
            <a:spLocks noGrp="1"/>
          </p:cNvSpPr>
          <p:nvPr>
            <p:ph type="sldNum" sz="quarter" idx="10"/>
          </p:nvPr>
        </p:nvSpPr>
        <p:spPr/>
        <p:txBody>
          <a:bodyPr/>
          <a:lstStyle/>
          <a:p>
            <a:fld id="{80D456BF-CB63-4E62-BAFB-074E115EDA3A}" type="slidenum">
              <a:rPr lang="en-US" smtClean="0"/>
              <a:t>12</a:t>
            </a:fld>
            <a:endParaRPr lang="en-US"/>
          </a:p>
        </p:txBody>
      </p:sp>
    </p:spTree>
    <p:extLst>
      <p:ext uri="{BB962C8B-B14F-4D97-AF65-F5344CB8AC3E}">
        <p14:creationId xmlns:p14="http://schemas.microsoft.com/office/powerpoint/2010/main" val="416225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suggestions for who should be referred based on physical indicators.</a:t>
            </a:r>
          </a:p>
          <a:p>
            <a:endParaRPr lang="en-US" dirty="0"/>
          </a:p>
          <a:p>
            <a:r>
              <a:rPr lang="en-US" dirty="0"/>
              <a:t>This slide should be more than just reading off the bullets on the slide. Use the slide to foster a discussion around who should be referred. You can loop back to the reminder that in isolation, most of these items are not that alarming but that they may just be small pieces of the overall puzzle. Often, these red flags are early indicators that a student is struggling, moving toward crisis, or escalating toward harm to self or others. When the student is referred early, at the earliest indication of concern, distress, etc., the team is able to deploy more effective interventions to support the student. </a:t>
            </a:r>
          </a:p>
          <a:p>
            <a:endParaRPr lang="en-US" dirty="0"/>
          </a:p>
          <a:p>
            <a:r>
              <a:rPr lang="en-US" dirty="0"/>
              <a:t>To encourage discussion, ask the audience for other examples of physical indicators and discuss examples of students who displayed some of these red flags and benefited from a referral. </a:t>
            </a:r>
          </a:p>
          <a:p>
            <a:endParaRPr lang="en-US" dirty="0"/>
          </a:p>
        </p:txBody>
      </p:sp>
      <p:sp>
        <p:nvSpPr>
          <p:cNvPr id="4" name="Slide Number Placeholder 3"/>
          <p:cNvSpPr>
            <a:spLocks noGrp="1"/>
          </p:cNvSpPr>
          <p:nvPr>
            <p:ph type="sldNum" sz="quarter" idx="10"/>
          </p:nvPr>
        </p:nvSpPr>
        <p:spPr/>
        <p:txBody>
          <a:bodyPr/>
          <a:lstStyle/>
          <a:p>
            <a:fld id="{80D456BF-CB63-4E62-BAFB-074E115EDA3A}" type="slidenum">
              <a:rPr lang="en-US" smtClean="0"/>
              <a:t>13</a:t>
            </a:fld>
            <a:endParaRPr lang="en-US"/>
          </a:p>
        </p:txBody>
      </p:sp>
    </p:spTree>
    <p:extLst>
      <p:ext uri="{BB962C8B-B14F-4D97-AF65-F5344CB8AC3E}">
        <p14:creationId xmlns:p14="http://schemas.microsoft.com/office/powerpoint/2010/main" val="206481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Demystify the idea of providing support to individuals and teach basic active listening skills.</a:t>
            </a:r>
          </a:p>
          <a:p>
            <a:endParaRPr lang="en-US" dirty="0"/>
          </a:p>
          <a:p>
            <a:r>
              <a:rPr lang="en-US" dirty="0"/>
              <a:t>Often faculty, staff, friends, family, etc., are in the best position to not only identify early red flags, but to also provide additional support and guidance to the student. Encourage the audience to talk with individuals who they are concerned about. This helps create a culture of caring on your campus and provides a network of support resources to individuals who may be struggling.</a:t>
            </a:r>
          </a:p>
        </p:txBody>
      </p:sp>
      <p:sp>
        <p:nvSpPr>
          <p:cNvPr id="4" name="Slide Number Placeholder 3"/>
          <p:cNvSpPr>
            <a:spLocks noGrp="1"/>
          </p:cNvSpPr>
          <p:nvPr>
            <p:ph type="sldNum" sz="quarter" idx="10"/>
          </p:nvPr>
        </p:nvSpPr>
        <p:spPr/>
        <p:txBody>
          <a:bodyPr/>
          <a:lstStyle/>
          <a:p>
            <a:fld id="{80D456BF-CB63-4E62-BAFB-074E115EDA3A}" type="slidenum">
              <a:rPr lang="en-US" smtClean="0"/>
              <a:t>14</a:t>
            </a:fld>
            <a:endParaRPr lang="en-US"/>
          </a:p>
        </p:txBody>
      </p:sp>
    </p:spTree>
    <p:extLst>
      <p:ext uri="{BB962C8B-B14F-4D97-AF65-F5344CB8AC3E}">
        <p14:creationId xmlns:p14="http://schemas.microsoft.com/office/powerpoint/2010/main" val="237270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specific examples of how to use active listening skills.</a:t>
            </a:r>
          </a:p>
          <a:p>
            <a:endParaRPr lang="en-US" dirty="0"/>
          </a:p>
          <a:p>
            <a:r>
              <a:rPr lang="en-US" dirty="0"/>
              <a:t>Walk the audience through each of the skills. Foster discussion by encouraging the audience to share examples of times they used these skills or talked with an individual to provide support. </a:t>
            </a:r>
          </a:p>
        </p:txBody>
      </p:sp>
      <p:sp>
        <p:nvSpPr>
          <p:cNvPr id="4" name="Slide Number Placeholder 3"/>
          <p:cNvSpPr>
            <a:spLocks noGrp="1"/>
          </p:cNvSpPr>
          <p:nvPr>
            <p:ph type="sldNum" sz="quarter" idx="10"/>
          </p:nvPr>
        </p:nvSpPr>
        <p:spPr/>
        <p:txBody>
          <a:bodyPr/>
          <a:lstStyle/>
          <a:p>
            <a:fld id="{80D456BF-CB63-4E62-BAFB-074E115EDA3A}" type="slidenum">
              <a:rPr lang="en-US" smtClean="0"/>
              <a:t>15</a:t>
            </a:fld>
            <a:endParaRPr lang="en-US"/>
          </a:p>
        </p:txBody>
      </p:sp>
    </p:spTree>
    <p:extLst>
      <p:ext uri="{BB962C8B-B14F-4D97-AF65-F5344CB8AC3E}">
        <p14:creationId xmlns:p14="http://schemas.microsoft.com/office/powerpoint/2010/main" val="136589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Teach how to make a referral.</a:t>
            </a:r>
          </a:p>
          <a:p>
            <a:endParaRPr lang="en-US" dirty="0"/>
          </a:p>
          <a:p>
            <a:r>
              <a:rPr lang="en-US" dirty="0"/>
              <a:t>This slide should be tailored to provide specific instructions for how to make a referral on your campus. Be clear about how you want the audience to respond to both low/medium concerns as well as high risk concerns. If your team does not respond in a crisis capacity, or monitor the referral submissions 24/7, be clear about that and explain how they should get immediate help when there is a crisis. </a:t>
            </a:r>
          </a:p>
        </p:txBody>
      </p:sp>
      <p:sp>
        <p:nvSpPr>
          <p:cNvPr id="4" name="Slide Number Placeholder 3"/>
          <p:cNvSpPr>
            <a:spLocks noGrp="1"/>
          </p:cNvSpPr>
          <p:nvPr>
            <p:ph type="sldNum" sz="quarter" idx="10"/>
          </p:nvPr>
        </p:nvSpPr>
        <p:spPr/>
        <p:txBody>
          <a:bodyPr/>
          <a:lstStyle/>
          <a:p>
            <a:fld id="{80D456BF-CB63-4E62-BAFB-074E115EDA3A}" type="slidenum">
              <a:rPr lang="en-US" smtClean="0"/>
              <a:t>16</a:t>
            </a:fld>
            <a:endParaRPr lang="en-US"/>
          </a:p>
        </p:txBody>
      </p:sp>
    </p:spTree>
    <p:extLst>
      <p:ext uri="{BB962C8B-B14F-4D97-AF65-F5344CB8AC3E}">
        <p14:creationId xmlns:p14="http://schemas.microsoft.com/office/powerpoint/2010/main" val="87712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instruction for what to include in the referral.</a:t>
            </a:r>
          </a:p>
          <a:p>
            <a:endParaRPr lang="en-US" dirty="0"/>
          </a:p>
          <a:p>
            <a:r>
              <a:rPr lang="en-US" dirty="0"/>
              <a:t>Often, community members feel intimidated by having to articulate their concerns. Simplify the process by telling them exactly what type of information your team needs to know. Emphasize the use of objective language that describes the behavior as opposed to vague language, hyperbole, diagnostic language, etc. You can add bullets to this slide if there is specific information that is helpful for your team to have or know. </a:t>
            </a:r>
          </a:p>
          <a:p>
            <a:endParaRPr lang="en-US" dirty="0"/>
          </a:p>
          <a:p>
            <a:endParaRPr lang="en-US" dirty="0"/>
          </a:p>
        </p:txBody>
      </p:sp>
      <p:sp>
        <p:nvSpPr>
          <p:cNvPr id="4" name="Slide Number Placeholder 3"/>
          <p:cNvSpPr>
            <a:spLocks noGrp="1"/>
          </p:cNvSpPr>
          <p:nvPr>
            <p:ph type="sldNum" sz="quarter" idx="10"/>
          </p:nvPr>
        </p:nvSpPr>
        <p:spPr/>
        <p:txBody>
          <a:bodyPr/>
          <a:lstStyle/>
          <a:p>
            <a:fld id="{80D456BF-CB63-4E62-BAFB-074E115EDA3A}" type="slidenum">
              <a:rPr lang="en-US" smtClean="0"/>
              <a:t>17</a:t>
            </a:fld>
            <a:endParaRPr lang="en-US"/>
          </a:p>
        </p:txBody>
      </p:sp>
    </p:spTree>
    <p:extLst>
      <p:ext uri="{BB962C8B-B14F-4D97-AF65-F5344CB8AC3E}">
        <p14:creationId xmlns:p14="http://schemas.microsoft.com/office/powerpoint/2010/main" val="244403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an example of a poorly written referral.</a:t>
            </a:r>
          </a:p>
          <a:p>
            <a:endParaRPr lang="en-US" dirty="0"/>
          </a:p>
          <a:p>
            <a:r>
              <a:rPr lang="en-US" dirty="0"/>
              <a:t>Discuss why this is a poorly written referral. You can facilitate discussion by asking the audience to describe why they think it is a bad referral – what information is missing? What do you still need to know? </a:t>
            </a:r>
          </a:p>
        </p:txBody>
      </p:sp>
      <p:sp>
        <p:nvSpPr>
          <p:cNvPr id="4" name="Slide Number Placeholder 3"/>
          <p:cNvSpPr>
            <a:spLocks noGrp="1"/>
          </p:cNvSpPr>
          <p:nvPr>
            <p:ph type="sldNum" sz="quarter" idx="10"/>
          </p:nvPr>
        </p:nvSpPr>
        <p:spPr/>
        <p:txBody>
          <a:bodyPr/>
          <a:lstStyle/>
          <a:p>
            <a:fld id="{80D456BF-CB63-4E62-BAFB-074E115EDA3A}" type="slidenum">
              <a:rPr lang="en-US" smtClean="0"/>
              <a:t>18</a:t>
            </a:fld>
            <a:endParaRPr lang="en-US"/>
          </a:p>
        </p:txBody>
      </p:sp>
    </p:spTree>
    <p:extLst>
      <p:ext uri="{BB962C8B-B14F-4D97-AF65-F5344CB8AC3E}">
        <p14:creationId xmlns:p14="http://schemas.microsoft.com/office/powerpoint/2010/main" val="12227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To provide an example of a well written referral. </a:t>
            </a:r>
          </a:p>
          <a:p>
            <a:endParaRPr lang="en-US" dirty="0"/>
          </a:p>
          <a:p>
            <a:r>
              <a:rPr lang="en-US" dirty="0"/>
              <a:t>This slide provides an example of how to write up the same situation using descriptive, objective language that describes the behavior using details and examples. </a:t>
            </a:r>
          </a:p>
        </p:txBody>
      </p:sp>
      <p:sp>
        <p:nvSpPr>
          <p:cNvPr id="4" name="Slide Number Placeholder 3"/>
          <p:cNvSpPr>
            <a:spLocks noGrp="1"/>
          </p:cNvSpPr>
          <p:nvPr>
            <p:ph type="sldNum" sz="quarter" idx="10"/>
          </p:nvPr>
        </p:nvSpPr>
        <p:spPr/>
        <p:txBody>
          <a:bodyPr/>
          <a:lstStyle/>
          <a:p>
            <a:fld id="{80D456BF-CB63-4E62-BAFB-074E115EDA3A}" type="slidenum">
              <a:rPr lang="en-US" smtClean="0"/>
              <a:t>19</a:t>
            </a:fld>
            <a:endParaRPr lang="en-US"/>
          </a:p>
        </p:txBody>
      </p:sp>
    </p:spTree>
    <p:extLst>
      <p:ext uri="{BB962C8B-B14F-4D97-AF65-F5344CB8AC3E}">
        <p14:creationId xmlns:p14="http://schemas.microsoft.com/office/powerpoint/2010/main" val="1589348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Make the BIT process transparent.</a:t>
            </a:r>
          </a:p>
          <a:p>
            <a:endParaRPr lang="en-US" dirty="0"/>
          </a:p>
          <a:p>
            <a:r>
              <a:rPr lang="en-US" dirty="0"/>
              <a:t>To foster more referrals, nurture the referral source by being transparent about your process and letting them know what happens after a referral. In this slide, you want the audience to “peek behind the curtain” to see how the BIT handles cases. This will help develop trust in the system and will let the referral sources know that their referrals are being addressed. </a:t>
            </a:r>
          </a:p>
        </p:txBody>
      </p:sp>
      <p:sp>
        <p:nvSpPr>
          <p:cNvPr id="4" name="Slide Number Placeholder 3"/>
          <p:cNvSpPr>
            <a:spLocks noGrp="1"/>
          </p:cNvSpPr>
          <p:nvPr>
            <p:ph type="sldNum" sz="quarter" idx="10"/>
          </p:nvPr>
        </p:nvSpPr>
        <p:spPr/>
        <p:txBody>
          <a:bodyPr/>
          <a:lstStyle/>
          <a:p>
            <a:fld id="{80D456BF-CB63-4E62-BAFB-074E115EDA3A}" type="slidenum">
              <a:rPr lang="en-US" smtClean="0"/>
              <a:t>20</a:t>
            </a:fld>
            <a:endParaRPr lang="en-US"/>
          </a:p>
        </p:txBody>
      </p:sp>
    </p:spTree>
    <p:extLst>
      <p:ext uri="{BB962C8B-B14F-4D97-AF65-F5344CB8AC3E}">
        <p14:creationId xmlns:p14="http://schemas.microsoft.com/office/powerpoint/2010/main" val="51594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Address the FAQ regarding confidential or anonymous referrals.</a:t>
            </a:r>
          </a:p>
          <a:p>
            <a:endParaRPr lang="en-US" dirty="0"/>
          </a:p>
          <a:p>
            <a:r>
              <a:rPr lang="en-US" dirty="0"/>
              <a:t>NaBITA recommends allowing anonymous referrals. A culture of reporting is a good thing, and it is better to get an anonymous referral than to not get the information at all. That being said, often an individual’s desire to refer anonymously is rooted in fear, which can be alleviated when talked through. Explain that an anonymous referral limits the teams availability to respond – it is difficult to directly address and discuss behavior with the student if you have to either protect the anonymity of a referral source by keeping the information vague. You can also remind the audience that the BIT process is designed to be supportive rather than punitive. Most individuals feel grateful that someone cares enough to connect them with help rather than feeling angry that they were referred. </a:t>
            </a:r>
          </a:p>
        </p:txBody>
      </p:sp>
      <p:sp>
        <p:nvSpPr>
          <p:cNvPr id="4" name="Slide Number Placeholder 3"/>
          <p:cNvSpPr>
            <a:spLocks noGrp="1"/>
          </p:cNvSpPr>
          <p:nvPr>
            <p:ph type="sldNum" sz="quarter" idx="10"/>
          </p:nvPr>
        </p:nvSpPr>
        <p:spPr/>
        <p:txBody>
          <a:bodyPr/>
          <a:lstStyle/>
          <a:p>
            <a:fld id="{80D456BF-CB63-4E62-BAFB-074E115EDA3A}" type="slidenum">
              <a:rPr lang="en-US" smtClean="0"/>
              <a:t>21</a:t>
            </a:fld>
            <a:endParaRPr lang="en-US"/>
          </a:p>
        </p:txBody>
      </p:sp>
    </p:spTree>
    <p:extLst>
      <p:ext uri="{BB962C8B-B14F-4D97-AF65-F5344CB8AC3E}">
        <p14:creationId xmlns:p14="http://schemas.microsoft.com/office/powerpoint/2010/main" val="33845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Goal of slide: Discussion questions for case study activity.</a:t>
            </a:r>
          </a:p>
          <a:p>
            <a:pPr marL="228600" indent="-228600">
              <a:buAutoNum type="arabicPeriod"/>
            </a:pPr>
            <a:endParaRPr lang="en-US" sz="1600" dirty="0"/>
          </a:p>
          <a:p>
            <a:pPr marL="228600" indent="-228600">
              <a:buAutoNum type="arabicPeriod"/>
            </a:pPr>
            <a:r>
              <a:rPr lang="en-US" sz="1600" dirty="0"/>
              <a:t>Follow the case study instructions found in the leader guide. </a:t>
            </a:r>
          </a:p>
          <a:p>
            <a:pPr marL="228600" indent="-228600">
              <a:buAutoNum type="arabicPeriod"/>
            </a:pPr>
            <a:r>
              <a:rPr lang="en-US" sz="1600" dirty="0"/>
              <a:t>This slide should stay up throughout the small group discussions. Do not move forward to the next slide until ALL groups have read their perspectives.</a:t>
            </a:r>
          </a:p>
          <a:p>
            <a:pPr marL="0" indent="0">
              <a:buNone/>
            </a:pPr>
            <a:endParaRPr lang="en-US" sz="1600" dirty="0"/>
          </a:p>
        </p:txBody>
      </p:sp>
      <p:sp>
        <p:nvSpPr>
          <p:cNvPr id="4" name="Slide Number Placeholder 3"/>
          <p:cNvSpPr>
            <a:spLocks noGrp="1"/>
          </p:cNvSpPr>
          <p:nvPr>
            <p:ph type="sldNum" sz="quarter" idx="10"/>
          </p:nvPr>
        </p:nvSpPr>
        <p:spPr/>
        <p:txBody>
          <a:bodyPr/>
          <a:lstStyle/>
          <a:p>
            <a:fld id="{80D456BF-CB63-4E62-BAFB-074E115EDA3A}" type="slidenum">
              <a:rPr lang="en-US" smtClean="0"/>
              <a:t>2</a:t>
            </a:fld>
            <a:endParaRPr lang="en-US"/>
          </a:p>
        </p:txBody>
      </p:sp>
    </p:spTree>
    <p:extLst>
      <p:ext uri="{BB962C8B-B14F-4D97-AF65-F5344CB8AC3E}">
        <p14:creationId xmlns:p14="http://schemas.microsoft.com/office/powerpoint/2010/main" val="350879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Clarify who is confidential on campus and encourage referrals.</a:t>
            </a:r>
          </a:p>
          <a:p>
            <a:endParaRPr lang="en-US" dirty="0"/>
          </a:p>
          <a:p>
            <a:r>
              <a:rPr lang="en-US" dirty="0"/>
              <a:t>Faculty and staff often believe that they can’t share information, or that if a student asks them to keep something confidential, that they should respect the request. Gently explain that faculty and staff, unless a licensed treatment professional or clergy, do not have confidentiality beyond FERPA and that FERPA allows communication between those at the college/university with an educational need to know. It is helpful here to give them sample language for how they can explain to a student that they can’t keep their information confidential as well as language about why a referral to the team is helpful. </a:t>
            </a:r>
          </a:p>
        </p:txBody>
      </p:sp>
      <p:sp>
        <p:nvSpPr>
          <p:cNvPr id="4" name="Slide Number Placeholder 3"/>
          <p:cNvSpPr>
            <a:spLocks noGrp="1"/>
          </p:cNvSpPr>
          <p:nvPr>
            <p:ph type="sldNum" sz="quarter" idx="10"/>
          </p:nvPr>
        </p:nvSpPr>
        <p:spPr/>
        <p:txBody>
          <a:bodyPr/>
          <a:lstStyle/>
          <a:p>
            <a:fld id="{80D456BF-CB63-4E62-BAFB-074E115EDA3A}" type="slidenum">
              <a:rPr lang="en-US" smtClean="0"/>
              <a:t>22</a:t>
            </a:fld>
            <a:endParaRPr lang="en-US"/>
          </a:p>
        </p:txBody>
      </p:sp>
    </p:spTree>
    <p:extLst>
      <p:ext uri="{BB962C8B-B14F-4D97-AF65-F5344CB8AC3E}">
        <p14:creationId xmlns:p14="http://schemas.microsoft.com/office/powerpoint/2010/main" val="558627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Explain what they can expect in terms of communication and updates back to them after they make a referral. </a:t>
            </a:r>
          </a:p>
          <a:p>
            <a:endParaRPr lang="en-US" dirty="0"/>
          </a:p>
          <a:p>
            <a:r>
              <a:rPr lang="en-US" dirty="0" err="1"/>
              <a:t>NaBITA</a:t>
            </a:r>
            <a:r>
              <a:rPr lang="en-US" dirty="0"/>
              <a:t> recommends providing referral sources with updates regarding the referrals they make. This again helps nurture the referral source and provide them with information related to how you are intervening with the individual they referred. This process helps alleviate fears that their referrals go unnoticed or unaddressed. Discuss here your team’s process for providing the updates so that they know when they can expect to hear from you. </a:t>
            </a:r>
          </a:p>
        </p:txBody>
      </p:sp>
      <p:sp>
        <p:nvSpPr>
          <p:cNvPr id="4" name="Slide Number Placeholder 3"/>
          <p:cNvSpPr>
            <a:spLocks noGrp="1"/>
          </p:cNvSpPr>
          <p:nvPr>
            <p:ph type="sldNum" sz="quarter" idx="10"/>
          </p:nvPr>
        </p:nvSpPr>
        <p:spPr/>
        <p:txBody>
          <a:bodyPr/>
          <a:lstStyle/>
          <a:p>
            <a:fld id="{80D456BF-CB63-4E62-BAFB-074E115EDA3A}" type="slidenum">
              <a:rPr lang="en-US" smtClean="0"/>
              <a:t>23</a:t>
            </a:fld>
            <a:endParaRPr lang="en-US"/>
          </a:p>
        </p:txBody>
      </p:sp>
    </p:spTree>
    <p:extLst>
      <p:ext uri="{BB962C8B-B14F-4D97-AF65-F5344CB8AC3E}">
        <p14:creationId xmlns:p14="http://schemas.microsoft.com/office/powerpoint/2010/main" val="309496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any additional question that your team tends to get. </a:t>
            </a:r>
          </a:p>
        </p:txBody>
      </p:sp>
      <p:sp>
        <p:nvSpPr>
          <p:cNvPr id="4" name="Slide Number Placeholder 3"/>
          <p:cNvSpPr>
            <a:spLocks noGrp="1"/>
          </p:cNvSpPr>
          <p:nvPr>
            <p:ph type="sldNum" sz="quarter" idx="10"/>
          </p:nvPr>
        </p:nvSpPr>
        <p:spPr/>
        <p:txBody>
          <a:bodyPr/>
          <a:lstStyle/>
          <a:p>
            <a:fld id="{80D456BF-CB63-4E62-BAFB-074E115EDA3A}" type="slidenum">
              <a:rPr lang="en-US" smtClean="0"/>
              <a:t>24</a:t>
            </a:fld>
            <a:endParaRPr lang="en-US"/>
          </a:p>
        </p:txBody>
      </p:sp>
    </p:spTree>
    <p:extLst>
      <p:ext uri="{BB962C8B-B14F-4D97-AF65-F5344CB8AC3E}">
        <p14:creationId xmlns:p14="http://schemas.microsoft.com/office/powerpoint/2010/main" val="1350462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D456BF-CB63-4E62-BAFB-074E115EDA3A}" type="slidenum">
              <a:rPr lang="en-US" smtClean="0"/>
              <a:t>25</a:t>
            </a:fld>
            <a:endParaRPr lang="en-US"/>
          </a:p>
        </p:txBody>
      </p:sp>
    </p:spTree>
    <p:extLst>
      <p:ext uri="{BB962C8B-B14F-4D97-AF65-F5344CB8AC3E}">
        <p14:creationId xmlns:p14="http://schemas.microsoft.com/office/powerpoint/2010/main" val="319934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Goal of slide: Provides visual for displaying each case study perspective. Identify red flags across Alex’s interactions on campus.</a:t>
            </a:r>
          </a:p>
          <a:p>
            <a:pPr marL="228600" indent="-228600">
              <a:buAutoNum type="arabicPeriod"/>
            </a:pPr>
            <a:endParaRPr lang="en-US" dirty="0"/>
          </a:p>
          <a:p>
            <a:pPr marL="228600" indent="-228600">
              <a:buAutoNum type="arabicPeriod"/>
            </a:pPr>
            <a:r>
              <a:rPr lang="en-US" dirty="0"/>
              <a:t>Once the groups have each read their perspectives, and discussed how they would handle the case, put this slide up. </a:t>
            </a:r>
          </a:p>
          <a:p>
            <a:pPr marL="228600" indent="-228600">
              <a:buAutoNum type="arabicPeriod"/>
            </a:pPr>
            <a:r>
              <a:rPr lang="en-US" dirty="0"/>
              <a:t>Review the main “red flags” of the case:</a:t>
            </a:r>
          </a:p>
          <a:p>
            <a:pPr marL="685800" lvl="1" indent="-228600">
              <a:buAutoNum type="arabicPeriod"/>
            </a:pPr>
            <a:r>
              <a:rPr lang="en-US" dirty="0"/>
              <a:t>Falling behind in classes</a:t>
            </a:r>
          </a:p>
          <a:p>
            <a:pPr marL="685800" lvl="1" indent="-228600">
              <a:buAutoNum type="arabicPeriod"/>
            </a:pPr>
            <a:r>
              <a:rPr lang="en-US" dirty="0"/>
              <a:t>Used to be a strong student</a:t>
            </a:r>
          </a:p>
          <a:p>
            <a:pPr marL="685800" lvl="1" indent="-228600">
              <a:buAutoNum type="arabicPeriod"/>
            </a:pPr>
            <a:r>
              <a:rPr lang="en-US" dirty="0" smtClean="0"/>
              <a:t>Feelings</a:t>
            </a:r>
            <a:r>
              <a:rPr lang="en-US" baseline="0" dirty="0" smtClean="0"/>
              <a:t> of worthlessness</a:t>
            </a:r>
            <a:endParaRPr lang="en-US" dirty="0"/>
          </a:p>
          <a:p>
            <a:pPr marL="685800" lvl="1" indent="-228600">
              <a:buAutoNum type="arabicPeriod"/>
            </a:pPr>
            <a:r>
              <a:rPr lang="en-US" dirty="0"/>
              <a:t>Loss of main source of support</a:t>
            </a:r>
          </a:p>
          <a:p>
            <a:pPr marL="685800" lvl="1" indent="-228600">
              <a:buAutoNum type="arabicPeriod"/>
            </a:pPr>
            <a:r>
              <a:rPr lang="en-US" dirty="0" smtClean="0"/>
              <a:t>Academic probation</a:t>
            </a:r>
            <a:endParaRPr lang="en-US" dirty="0"/>
          </a:p>
          <a:p>
            <a:pPr marL="685800" lvl="1" indent="-228600">
              <a:buAutoNum type="arabicPeriod"/>
            </a:pPr>
            <a:r>
              <a:rPr lang="en-US" dirty="0" smtClean="0"/>
              <a:t>Risk of depression</a:t>
            </a:r>
            <a:endParaRPr lang="en-US" dirty="0"/>
          </a:p>
          <a:p>
            <a:pPr marL="685800" lvl="1" indent="-228600">
              <a:buAutoNum type="arabicPeriod"/>
            </a:pPr>
            <a:r>
              <a:rPr lang="en-US" dirty="0"/>
              <a:t>Risk of losing dream major/career choice</a:t>
            </a:r>
          </a:p>
          <a:p>
            <a:pPr marL="685800" lvl="1" indent="-228600">
              <a:buAutoNum type="arabicPeriod"/>
            </a:pPr>
            <a:endParaRPr lang="en-US" dirty="0"/>
          </a:p>
        </p:txBody>
      </p:sp>
      <p:sp>
        <p:nvSpPr>
          <p:cNvPr id="4" name="Slide Number Placeholder 3"/>
          <p:cNvSpPr>
            <a:spLocks noGrp="1"/>
          </p:cNvSpPr>
          <p:nvPr>
            <p:ph type="sldNum" sz="quarter" idx="10"/>
          </p:nvPr>
        </p:nvSpPr>
        <p:spPr/>
        <p:txBody>
          <a:bodyPr/>
          <a:lstStyle/>
          <a:p>
            <a:fld id="{80D456BF-CB63-4E62-BAFB-074E115EDA3A}" type="slidenum">
              <a:rPr lang="en-US" smtClean="0"/>
              <a:t>3</a:t>
            </a:fld>
            <a:endParaRPr lang="en-US"/>
          </a:p>
        </p:txBody>
      </p:sp>
    </p:spTree>
    <p:extLst>
      <p:ext uri="{BB962C8B-B14F-4D97-AF65-F5344CB8AC3E}">
        <p14:creationId xmlns:p14="http://schemas.microsoft.com/office/powerpoint/2010/main" val="110331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of slide: Explain puzzle piece metaphor and overarching philosophy of behavioral intervention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reviewing the multiple perspectives use this slide to talk about the concept of puzzle pieces. Ask the group if their level of concern goes up after hearing all of the information. Typically, the answer here is yes. The audience now sees that the behavior they saw of Alex was part of a larger issue of concern as he is struggling in multiple areas of life and has risk factors happening beyond what they can see from their interactions with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Usually in this case study, each group refers Alex to a few different resources. To continue the puzzle piece metaphor this means that the puzzle pieces of information continued to be scattered across campus and no one was able to put the whole picture together for Alex. Discuss that this is the main function of BITs – individually, pieces of information may seem small and insignificant, but when the small pieces are collected together and taken in the aggregate, a larger picture comes together. The BIT is designed to be the central puzzle piece collector.</a:t>
            </a:r>
          </a:p>
          <a:p>
            <a:endParaRPr lang="en-US" dirty="0"/>
          </a:p>
        </p:txBody>
      </p:sp>
      <p:sp>
        <p:nvSpPr>
          <p:cNvPr id="4" name="Slide Number Placeholder 3"/>
          <p:cNvSpPr>
            <a:spLocks noGrp="1"/>
          </p:cNvSpPr>
          <p:nvPr>
            <p:ph type="sldNum" sz="quarter" idx="10"/>
          </p:nvPr>
        </p:nvSpPr>
        <p:spPr/>
        <p:txBody>
          <a:bodyPr/>
          <a:lstStyle/>
          <a:p>
            <a:fld id="{80D456BF-CB63-4E62-BAFB-074E115EDA3A}" type="slidenum">
              <a:rPr lang="en-US" smtClean="0"/>
              <a:t>4</a:t>
            </a:fld>
            <a:endParaRPr lang="en-US"/>
          </a:p>
        </p:txBody>
      </p:sp>
    </p:spTree>
    <p:extLst>
      <p:ext uri="{BB962C8B-B14F-4D97-AF65-F5344CB8AC3E}">
        <p14:creationId xmlns:p14="http://schemas.microsoft.com/office/powerpoint/2010/main" val="19514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a brief history of behavioral intervention teams and case management to give a framework for how/why these programs exist. </a:t>
            </a:r>
          </a:p>
          <a:p>
            <a:endParaRPr lang="en-US" dirty="0"/>
          </a:p>
          <a:p>
            <a:r>
              <a:rPr lang="en-US" dirty="0"/>
              <a:t>Discuss that the work and functions of BITs and CMs has long existed on campuses, but prior to Virginia Tech the work was done in reaction to threats and without and formalized process or plan. Virginia Tech brought to light the significant </a:t>
            </a:r>
            <a:r>
              <a:rPr lang="en-US" dirty="0" err="1"/>
              <a:t>siloing</a:t>
            </a:r>
            <a:r>
              <a:rPr lang="en-US" dirty="0"/>
              <a:t> of information (or decentralized scattering of puzzle pieces of information, to continue the puzzle metaphor) and showed that campuses needed to create a centralized place to report concerns and to develop plans for addressing these concerns in an effort to prevent and reduce risk or threat. These recommendations birthed behavioral intervention teams, and eventually higher education case management as a process by which schools can have a centralized reporting mechanism as well as a dedicated system or person for responding to the concerns. Although initially created as a response to threat, BITs and case management are now more holistic, preventative and focused on early alerts rather than reacting to threats. </a:t>
            </a:r>
          </a:p>
        </p:txBody>
      </p:sp>
      <p:sp>
        <p:nvSpPr>
          <p:cNvPr id="4" name="Slide Number Placeholder 3"/>
          <p:cNvSpPr>
            <a:spLocks noGrp="1"/>
          </p:cNvSpPr>
          <p:nvPr>
            <p:ph type="sldNum" sz="quarter" idx="10"/>
          </p:nvPr>
        </p:nvSpPr>
        <p:spPr/>
        <p:txBody>
          <a:bodyPr/>
          <a:lstStyle/>
          <a:p>
            <a:fld id="{80D456BF-CB63-4E62-BAFB-074E115EDA3A}" type="slidenum">
              <a:rPr lang="en-US" smtClean="0"/>
              <a:t>5</a:t>
            </a:fld>
            <a:endParaRPr lang="en-US"/>
          </a:p>
        </p:txBody>
      </p:sp>
    </p:spTree>
    <p:extLst>
      <p:ext uri="{BB962C8B-B14F-4D97-AF65-F5344CB8AC3E}">
        <p14:creationId xmlns:p14="http://schemas.microsoft.com/office/powerpoint/2010/main" val="289681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the national definition of BITs.</a:t>
            </a:r>
          </a:p>
        </p:txBody>
      </p:sp>
      <p:sp>
        <p:nvSpPr>
          <p:cNvPr id="4" name="Slide Number Placeholder 3"/>
          <p:cNvSpPr>
            <a:spLocks noGrp="1"/>
          </p:cNvSpPr>
          <p:nvPr>
            <p:ph type="sldNum" sz="quarter" idx="10"/>
          </p:nvPr>
        </p:nvSpPr>
        <p:spPr/>
        <p:txBody>
          <a:bodyPr/>
          <a:lstStyle/>
          <a:p>
            <a:fld id="{80D456BF-CB63-4E62-BAFB-074E115EDA3A}" type="slidenum">
              <a:rPr lang="en-US" smtClean="0"/>
              <a:t>6</a:t>
            </a:fld>
            <a:endParaRPr lang="en-US"/>
          </a:p>
        </p:txBody>
      </p:sp>
    </p:spTree>
    <p:extLst>
      <p:ext uri="{BB962C8B-B14F-4D97-AF65-F5344CB8AC3E}">
        <p14:creationId xmlns:p14="http://schemas.microsoft.com/office/powerpoint/2010/main" val="76653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Introduce and define your team to the audience.</a:t>
            </a:r>
          </a:p>
        </p:txBody>
      </p:sp>
      <p:sp>
        <p:nvSpPr>
          <p:cNvPr id="4" name="Slide Number Placeholder 3"/>
          <p:cNvSpPr>
            <a:spLocks noGrp="1"/>
          </p:cNvSpPr>
          <p:nvPr>
            <p:ph type="sldNum" sz="quarter" idx="10"/>
          </p:nvPr>
        </p:nvSpPr>
        <p:spPr/>
        <p:txBody>
          <a:bodyPr/>
          <a:lstStyle/>
          <a:p>
            <a:fld id="{80D456BF-CB63-4E62-BAFB-074E115EDA3A}" type="slidenum">
              <a:rPr lang="en-US" smtClean="0"/>
              <a:t>9</a:t>
            </a:fld>
            <a:endParaRPr lang="en-US"/>
          </a:p>
        </p:txBody>
      </p:sp>
    </p:spTree>
    <p:extLst>
      <p:ext uri="{BB962C8B-B14F-4D97-AF65-F5344CB8AC3E}">
        <p14:creationId xmlns:p14="http://schemas.microsoft.com/office/powerpoint/2010/main" val="59670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Continue puzzle piece metaphor and encourage referrals.</a:t>
            </a:r>
          </a:p>
          <a:p>
            <a:endParaRPr lang="en-US" dirty="0"/>
          </a:p>
          <a:p>
            <a:r>
              <a:rPr lang="en-US" dirty="0"/>
              <a:t>Continuing the use of the puzzle piece metaphor, encourage the audience to hand off their puzzle pieces to one centralized source so that all of the pieces of the puzzle can be assembled and the larger picture can be seen. This is done by making a referral to your team. </a:t>
            </a:r>
          </a:p>
          <a:p>
            <a:endParaRPr lang="en-US" dirty="0"/>
          </a:p>
          <a:p>
            <a:r>
              <a:rPr lang="en-US" dirty="0"/>
              <a:t>Explain that later in the presentation you will go into much more detail about who to refer, and how to make the referral. </a:t>
            </a:r>
          </a:p>
          <a:p>
            <a:endParaRPr lang="en-US" dirty="0"/>
          </a:p>
          <a:p>
            <a:r>
              <a:rPr lang="en-US" dirty="0"/>
              <a:t>It may be helpful to note to the audience here that making a referral to the BIT is slightly different than referring an individual to most resources. For example, if you wanted to refer a student to financial aid, you would likely just tell the student about financial aid, why its helpful, and then give them the contact info. The student then carries the burden to go visit or contact financial aid on their own. When making a referral to the BIT, you need to actually notify the BIT yourself by either filling out the referral form or calling/emailing the BIT. Just telling the student about the team and hoping they contact the team themselves doesn’t help, as the puzzle piece hasn’t actually been handed over the BIT. </a:t>
            </a:r>
          </a:p>
        </p:txBody>
      </p:sp>
      <p:sp>
        <p:nvSpPr>
          <p:cNvPr id="4" name="Slide Number Placeholder 3"/>
          <p:cNvSpPr>
            <a:spLocks noGrp="1"/>
          </p:cNvSpPr>
          <p:nvPr>
            <p:ph type="sldNum" sz="quarter" idx="10"/>
          </p:nvPr>
        </p:nvSpPr>
        <p:spPr/>
        <p:txBody>
          <a:bodyPr/>
          <a:lstStyle/>
          <a:p>
            <a:fld id="{80D456BF-CB63-4E62-BAFB-074E115EDA3A}" type="slidenum">
              <a:rPr lang="en-US" smtClean="0"/>
              <a:t>10</a:t>
            </a:fld>
            <a:endParaRPr lang="en-US"/>
          </a:p>
        </p:txBody>
      </p:sp>
    </p:spTree>
    <p:extLst>
      <p:ext uri="{BB962C8B-B14F-4D97-AF65-F5344CB8AC3E}">
        <p14:creationId xmlns:p14="http://schemas.microsoft.com/office/powerpoint/2010/main" val="112026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slide: Provide suggestions for who should be referred based on academic indicators.</a:t>
            </a:r>
          </a:p>
          <a:p>
            <a:endParaRPr lang="en-US" dirty="0"/>
          </a:p>
          <a:p>
            <a:r>
              <a:rPr lang="en-US" dirty="0"/>
              <a:t>This slide should be more than just reading off the bullets on the slide. Use the slide to foster a discussion around who should be referred. You can loop back to the reminder that in isolation, most of these items are not that alarming but that they may just be small pieces of the overall puzzle. Often, these red flags are early indicators that a student is struggling, moving toward crisis, or escalating toward harm to self or others. When the student is referred early, at the earliest indication of concern, distress, etc., the team is able to deploy more effective interventions to support the student. </a:t>
            </a:r>
          </a:p>
          <a:p>
            <a:endParaRPr lang="en-US" dirty="0"/>
          </a:p>
          <a:p>
            <a:r>
              <a:rPr lang="en-US" dirty="0"/>
              <a:t>To encourage discussion, ask the audience for other examples of academic indicators and discuss examples of students who displayed some of these red flags and benefited from a referral. </a:t>
            </a:r>
          </a:p>
        </p:txBody>
      </p:sp>
      <p:sp>
        <p:nvSpPr>
          <p:cNvPr id="4" name="Slide Number Placeholder 3"/>
          <p:cNvSpPr>
            <a:spLocks noGrp="1"/>
          </p:cNvSpPr>
          <p:nvPr>
            <p:ph type="sldNum" sz="quarter" idx="10"/>
          </p:nvPr>
        </p:nvSpPr>
        <p:spPr/>
        <p:txBody>
          <a:bodyPr/>
          <a:lstStyle/>
          <a:p>
            <a:fld id="{80D456BF-CB63-4E62-BAFB-074E115EDA3A}" type="slidenum">
              <a:rPr lang="en-US" smtClean="0"/>
              <a:t>11</a:t>
            </a:fld>
            <a:endParaRPr lang="en-US"/>
          </a:p>
        </p:txBody>
      </p:sp>
    </p:spTree>
    <p:extLst>
      <p:ext uri="{BB962C8B-B14F-4D97-AF65-F5344CB8AC3E}">
        <p14:creationId xmlns:p14="http://schemas.microsoft.com/office/powerpoint/2010/main" val="190975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1D26-AEFF-4A79-A33E-1359DBD8BD6A}"/>
              </a:ext>
            </a:extLst>
          </p:cNvPr>
          <p:cNvSpPr/>
          <p:nvPr userDrawn="1"/>
        </p:nvSpPr>
        <p:spPr>
          <a:xfrm>
            <a:off x="1524000" y="1519238"/>
            <a:ext cx="9144000" cy="238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E82B39-3951-42B5-A1E5-D8AA2E3179FA}"/>
              </a:ext>
            </a:extLst>
          </p:cNvPr>
          <p:cNvSpPr>
            <a:spLocks noGrp="1"/>
          </p:cNvSpPr>
          <p:nvPr>
            <p:ph type="ctrTitle" hasCustomPrompt="1"/>
          </p:nvPr>
        </p:nvSpPr>
        <p:spPr>
          <a:xfrm>
            <a:off x="1524000" y="1519238"/>
            <a:ext cx="9144000" cy="2387600"/>
          </a:xfrm>
          <a:noFill/>
        </p:spPr>
        <p:txBody>
          <a:bodyPr anchor="b"/>
          <a:lstStyle>
            <a:lvl1pPr algn="ctr">
              <a:defRPr sz="6000">
                <a:solidFill>
                  <a:schemeClr val="accent2"/>
                </a:solidFill>
              </a:defRPr>
            </a:lvl1pPr>
          </a:lstStyle>
          <a:p>
            <a:r>
              <a:rPr lang="en-US" dirty="0"/>
              <a:t>Master Title</a:t>
            </a:r>
          </a:p>
        </p:txBody>
      </p:sp>
      <p:sp>
        <p:nvSpPr>
          <p:cNvPr id="3" name="Subtitle 2">
            <a:extLst>
              <a:ext uri="{FF2B5EF4-FFF2-40B4-BE49-F238E27FC236}">
                <a16:creationId xmlns:a16="http://schemas.microsoft.com/office/drawing/2014/main" id="{C862100E-B0EB-4979-8F24-3C040A5FB8BF}"/>
              </a:ext>
            </a:extLst>
          </p:cNvPr>
          <p:cNvSpPr>
            <a:spLocks noGrp="1"/>
          </p:cNvSpPr>
          <p:nvPr>
            <p:ph type="subTitle" idx="1" hasCustomPrompt="1"/>
          </p:nvPr>
        </p:nvSpPr>
        <p:spPr>
          <a:xfrm>
            <a:off x="1524000" y="4106863"/>
            <a:ext cx="9144000" cy="365125"/>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7" name="Picture 2" descr="Welcome to NaBITA: National Behavioral Intervention Teams">
            <a:extLst>
              <a:ext uri="{FF2B5EF4-FFF2-40B4-BE49-F238E27FC236}">
                <a16:creationId xmlns:a16="http://schemas.microsoft.com/office/drawing/2014/main" id="{E374BC5C-C8D5-48BA-91F6-FC8A443EA8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520" y="6177136"/>
            <a:ext cx="1274109" cy="398159"/>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a:extLst>
              <a:ext uri="{FF2B5EF4-FFF2-40B4-BE49-F238E27FC236}">
                <a16:creationId xmlns:a16="http://schemas.microsoft.com/office/drawing/2014/main" id="{E8749A01-55FA-4D17-A872-8CB60884C3DA}"/>
              </a:ext>
            </a:extLst>
          </p:cNvPr>
          <p:cNvSpPr>
            <a:spLocks noGrp="1"/>
          </p:cNvSpPr>
          <p:nvPr>
            <p:ph type="ftr" sz="quarter" idx="11"/>
          </p:nvPr>
        </p:nvSpPr>
        <p:spPr/>
        <p:txBody>
          <a:bodyPr/>
          <a:lstStyle/>
          <a:p>
            <a:pPr algn="ctr"/>
            <a:r>
              <a:rPr lang="en-US"/>
              <a:t>Training Template Provided by NaBITA</a:t>
            </a:r>
            <a:endParaRPr lang="en-US" dirty="0"/>
          </a:p>
        </p:txBody>
      </p:sp>
      <p:sp>
        <p:nvSpPr>
          <p:cNvPr id="15" name="Slide Number Placeholder 14">
            <a:extLst>
              <a:ext uri="{FF2B5EF4-FFF2-40B4-BE49-F238E27FC236}">
                <a16:creationId xmlns:a16="http://schemas.microsoft.com/office/drawing/2014/main" id="{983AC520-0F1C-4E33-B8CC-9CF8F178DF31}"/>
              </a:ext>
            </a:extLst>
          </p:cNvPr>
          <p:cNvSpPr>
            <a:spLocks noGrp="1"/>
          </p:cNvSpPr>
          <p:nvPr>
            <p:ph type="sldNum" sz="quarter" idx="12"/>
          </p:nvPr>
        </p:nvSpPr>
        <p:spPr/>
        <p:txBody>
          <a:bodyPr/>
          <a:lstStyle/>
          <a:p>
            <a:endParaRPr lang="en-US" dirty="0"/>
          </a:p>
        </p:txBody>
      </p:sp>
      <p:sp>
        <p:nvSpPr>
          <p:cNvPr id="12" name="Rectangle 11">
            <a:extLst>
              <a:ext uri="{FF2B5EF4-FFF2-40B4-BE49-F238E27FC236}">
                <a16:creationId xmlns:a16="http://schemas.microsoft.com/office/drawing/2014/main" id="{5E3A1D37-ACF5-40F6-A30B-4FA5AEF16E98}"/>
              </a:ext>
            </a:extLst>
          </p:cNvPr>
          <p:cNvSpPr/>
          <p:nvPr userDrawn="1"/>
        </p:nvSpPr>
        <p:spPr>
          <a:xfrm>
            <a:off x="-9144" y="-6593"/>
            <a:ext cx="12192000" cy="14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BCB70EE-AFD8-490C-A045-179058C5FA9E}"/>
              </a:ext>
            </a:extLst>
          </p:cNvPr>
          <p:cNvSpPr/>
          <p:nvPr userDrawn="1"/>
        </p:nvSpPr>
        <p:spPr>
          <a:xfrm>
            <a:off x="0" y="6714309"/>
            <a:ext cx="12192000" cy="14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886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F143F-3904-45AB-BC4F-E0DEC935A867}"/>
              </a:ext>
            </a:extLst>
          </p:cNvPr>
          <p:cNvSpPr>
            <a:spLocks noGrp="1"/>
          </p:cNvSpPr>
          <p:nvPr>
            <p:ph idx="1"/>
          </p:nvPr>
        </p:nvSpPr>
        <p:spPr>
          <a:xfrm>
            <a:off x="177800" y="1475184"/>
            <a:ext cx="6137275" cy="4559856"/>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B8FA1DBD-6568-4FE8-BDBE-4D9FD3FD00E5}"/>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7" name="Slide Number Placeholder 6">
            <a:extLst>
              <a:ext uri="{FF2B5EF4-FFF2-40B4-BE49-F238E27FC236}">
                <a16:creationId xmlns:a16="http://schemas.microsoft.com/office/drawing/2014/main" id="{0D6C6D15-EDDF-4AAF-B62E-97CE9891D1B5}"/>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9" name="Title 1">
            <a:extLst>
              <a:ext uri="{FF2B5EF4-FFF2-40B4-BE49-F238E27FC236}">
                <a16:creationId xmlns:a16="http://schemas.microsoft.com/office/drawing/2014/main" id="{8F1D7AA4-26C2-4CCB-8199-B498624D4FBD}"/>
              </a:ext>
            </a:extLst>
          </p:cNvPr>
          <p:cNvSpPr>
            <a:spLocks noGrp="1"/>
          </p:cNvSpPr>
          <p:nvPr>
            <p:ph type="title" hasCustomPrompt="1"/>
          </p:nvPr>
        </p:nvSpPr>
        <p:spPr>
          <a:xfrm>
            <a:off x="184150" y="230882"/>
            <a:ext cx="11823700" cy="592077"/>
          </a:xfrm>
        </p:spPr>
        <p:txBody>
          <a:bodyPr anchor="ctr"/>
          <a:lstStyle/>
          <a:p>
            <a:r>
              <a:rPr lang="en-US" dirty="0"/>
              <a:t>CLICK TO EDIT MASTER TITLE STYLE</a:t>
            </a:r>
          </a:p>
        </p:txBody>
      </p:sp>
      <p:cxnSp>
        <p:nvCxnSpPr>
          <p:cNvPr id="11" name="Straight Connector 10">
            <a:extLst>
              <a:ext uri="{FF2B5EF4-FFF2-40B4-BE49-F238E27FC236}">
                <a16:creationId xmlns:a16="http://schemas.microsoft.com/office/drawing/2014/main" id="{A03E900A-6A1B-4DFE-BF5E-D36AB6A9D158}"/>
              </a:ext>
            </a:extLst>
          </p:cNvPr>
          <p:cNvCxnSpPr>
            <a:cxnSpLocks/>
          </p:cNvCxnSpPr>
          <p:nvPr userDrawn="1"/>
        </p:nvCxnSpPr>
        <p:spPr>
          <a:xfrm>
            <a:off x="6467475" y="1475184"/>
            <a:ext cx="0" cy="4559856"/>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2" name="Picture Placeholder 3">
            <a:extLst>
              <a:ext uri="{FF2B5EF4-FFF2-40B4-BE49-F238E27FC236}">
                <a16:creationId xmlns:a16="http://schemas.microsoft.com/office/drawing/2014/main" id="{1CFA0BEC-F423-4A6B-8C65-51964B878DF4}"/>
              </a:ext>
            </a:extLst>
          </p:cNvPr>
          <p:cNvSpPr>
            <a:spLocks noGrp="1"/>
          </p:cNvSpPr>
          <p:nvPr>
            <p:ph type="pic" sz="quarter" idx="13" hasCustomPrompt="1"/>
          </p:nvPr>
        </p:nvSpPr>
        <p:spPr>
          <a:xfrm>
            <a:off x="6762756" y="1381107"/>
            <a:ext cx="5153016" cy="4653933"/>
          </a:xfrm>
          <a:solidFill>
            <a:schemeClr val="tx2">
              <a:lumMod val="7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Tree>
    <p:extLst>
      <p:ext uri="{BB962C8B-B14F-4D97-AF65-F5344CB8AC3E}">
        <p14:creationId xmlns:p14="http://schemas.microsoft.com/office/powerpoint/2010/main" val="42242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F143F-3904-45AB-BC4F-E0DEC935A867}"/>
              </a:ext>
            </a:extLst>
          </p:cNvPr>
          <p:cNvSpPr>
            <a:spLocks noGrp="1"/>
          </p:cNvSpPr>
          <p:nvPr>
            <p:ph idx="1"/>
          </p:nvPr>
        </p:nvSpPr>
        <p:spPr>
          <a:xfrm>
            <a:off x="5843714" y="1470531"/>
            <a:ext cx="6137262" cy="45895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B8FA1DBD-6568-4FE8-BDBE-4D9FD3FD00E5}"/>
              </a:ext>
            </a:extLst>
          </p:cNvPr>
          <p:cNvSpPr>
            <a:spLocks noGrp="1"/>
          </p:cNvSpPr>
          <p:nvPr>
            <p:ph type="ftr" sz="quarter" idx="11"/>
          </p:nvPr>
        </p:nvSpPr>
        <p:spPr>
          <a:xfrm>
            <a:off x="4011726"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7" name="Slide Number Placeholder 6">
            <a:extLst>
              <a:ext uri="{FF2B5EF4-FFF2-40B4-BE49-F238E27FC236}">
                <a16:creationId xmlns:a16="http://schemas.microsoft.com/office/drawing/2014/main" id="{0D6C6D15-EDDF-4AAF-B62E-97CE9891D1B5}"/>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9" name="Title 1">
            <a:extLst>
              <a:ext uri="{FF2B5EF4-FFF2-40B4-BE49-F238E27FC236}">
                <a16:creationId xmlns:a16="http://schemas.microsoft.com/office/drawing/2014/main" id="{8F1D7AA4-26C2-4CCB-8199-B498624D4FBD}"/>
              </a:ext>
            </a:extLst>
          </p:cNvPr>
          <p:cNvSpPr>
            <a:spLocks noGrp="1"/>
          </p:cNvSpPr>
          <p:nvPr>
            <p:ph type="title" hasCustomPrompt="1"/>
          </p:nvPr>
        </p:nvSpPr>
        <p:spPr>
          <a:xfrm>
            <a:off x="211024" y="230883"/>
            <a:ext cx="11823700" cy="577765"/>
          </a:xfrm>
        </p:spPr>
        <p:txBody>
          <a:bodyPr anchor="ctr"/>
          <a:lstStyle/>
          <a:p>
            <a:r>
              <a:rPr lang="en-US" dirty="0"/>
              <a:t>CLICK TO EDIT MASTER TITLE STYLE</a:t>
            </a:r>
          </a:p>
        </p:txBody>
      </p:sp>
      <p:cxnSp>
        <p:nvCxnSpPr>
          <p:cNvPr id="11" name="Straight Connector 10">
            <a:extLst>
              <a:ext uri="{FF2B5EF4-FFF2-40B4-BE49-F238E27FC236}">
                <a16:creationId xmlns:a16="http://schemas.microsoft.com/office/drawing/2014/main" id="{A03E900A-6A1B-4DFE-BF5E-D36AB6A9D158}"/>
              </a:ext>
            </a:extLst>
          </p:cNvPr>
          <p:cNvCxnSpPr>
            <a:cxnSpLocks/>
          </p:cNvCxnSpPr>
          <p:nvPr userDrawn="1"/>
        </p:nvCxnSpPr>
        <p:spPr>
          <a:xfrm>
            <a:off x="5587258" y="1470531"/>
            <a:ext cx="0" cy="4589523"/>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
        <p:nvSpPr>
          <p:cNvPr id="12" name="Picture Placeholder 3">
            <a:extLst>
              <a:ext uri="{FF2B5EF4-FFF2-40B4-BE49-F238E27FC236}">
                <a16:creationId xmlns:a16="http://schemas.microsoft.com/office/drawing/2014/main" id="{1CFA0BEC-F423-4A6B-8C65-51964B878DF4}"/>
              </a:ext>
            </a:extLst>
          </p:cNvPr>
          <p:cNvSpPr>
            <a:spLocks noGrp="1"/>
          </p:cNvSpPr>
          <p:nvPr>
            <p:ph type="pic" sz="quarter" idx="13" hasCustomPrompt="1"/>
          </p:nvPr>
        </p:nvSpPr>
        <p:spPr>
          <a:xfrm>
            <a:off x="211024" y="1504209"/>
            <a:ext cx="5119779" cy="4555846"/>
          </a:xfrm>
          <a:solidFill>
            <a:schemeClr val="tx2">
              <a:lumMod val="75000"/>
            </a:schemeClr>
          </a:solidFill>
        </p:spPr>
        <p:txBody>
          <a:bodyPr lIns="0" tIns="182880" anchor="t" anchorCtr="0"/>
          <a:lstStyle>
            <a:lvl1pPr marL="0" indent="0" algn="ctr">
              <a:buNone/>
              <a:defRPr>
                <a:solidFill>
                  <a:schemeClr val="bg1"/>
                </a:solidFill>
              </a:defRPr>
            </a:lvl1pPr>
          </a:lstStyle>
          <a:p>
            <a:r>
              <a:rPr lang="en-US" dirty="0"/>
              <a:t>Click to insert image</a:t>
            </a:r>
          </a:p>
        </p:txBody>
      </p:sp>
    </p:spTree>
    <p:extLst>
      <p:ext uri="{BB962C8B-B14F-4D97-AF65-F5344CB8AC3E}">
        <p14:creationId xmlns:p14="http://schemas.microsoft.com/office/powerpoint/2010/main" val="221782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of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935B-4C42-40CB-BFD2-1AC7F0C0F275}"/>
              </a:ext>
            </a:extLst>
          </p:cNvPr>
          <p:cNvSpPr>
            <a:spLocks noGrp="1"/>
          </p:cNvSpPr>
          <p:nvPr>
            <p:ph type="title" hasCustomPrompt="1"/>
          </p:nvPr>
        </p:nvSpPr>
        <p:spPr>
          <a:xfrm>
            <a:off x="192518" y="230883"/>
            <a:ext cx="11807712" cy="548640"/>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3E0CBEE3-29F1-46F3-9A0B-57BA39A25235}"/>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6" name="Slide Number Placeholder 5">
            <a:extLst>
              <a:ext uri="{FF2B5EF4-FFF2-40B4-BE49-F238E27FC236}">
                <a16:creationId xmlns:a16="http://schemas.microsoft.com/office/drawing/2014/main" id="{21961B1E-7E50-4BE9-9080-DDC610962321}"/>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16" name="Text Placeholder 7">
            <a:extLst>
              <a:ext uri="{FF2B5EF4-FFF2-40B4-BE49-F238E27FC236}">
                <a16:creationId xmlns:a16="http://schemas.microsoft.com/office/drawing/2014/main" id="{91D67ECB-B592-4478-9F3D-4A0929AB1243}"/>
              </a:ext>
            </a:extLst>
          </p:cNvPr>
          <p:cNvSpPr>
            <a:spLocks noGrp="1"/>
          </p:cNvSpPr>
          <p:nvPr>
            <p:ph type="body" sz="quarter" idx="13" hasCustomPrompt="1"/>
          </p:nvPr>
        </p:nvSpPr>
        <p:spPr>
          <a:xfrm>
            <a:off x="988063" y="1848965"/>
            <a:ext cx="11012167"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17" name="Text Placeholder 7">
            <a:extLst>
              <a:ext uri="{FF2B5EF4-FFF2-40B4-BE49-F238E27FC236}">
                <a16:creationId xmlns:a16="http://schemas.microsoft.com/office/drawing/2014/main" id="{45BBF417-665D-4AAE-941E-0B61E9BE214D}"/>
              </a:ext>
            </a:extLst>
          </p:cNvPr>
          <p:cNvSpPr>
            <a:spLocks noGrp="1"/>
          </p:cNvSpPr>
          <p:nvPr>
            <p:ph type="body" sz="quarter" idx="18" hasCustomPrompt="1"/>
          </p:nvPr>
        </p:nvSpPr>
        <p:spPr>
          <a:xfrm>
            <a:off x="975362" y="2572809"/>
            <a:ext cx="11012166"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18" name="Text Placeholder 7">
            <a:extLst>
              <a:ext uri="{FF2B5EF4-FFF2-40B4-BE49-F238E27FC236}">
                <a16:creationId xmlns:a16="http://schemas.microsoft.com/office/drawing/2014/main" id="{27102AFF-12FA-4B7C-B63F-DF41C564E146}"/>
              </a:ext>
            </a:extLst>
          </p:cNvPr>
          <p:cNvSpPr>
            <a:spLocks noGrp="1"/>
          </p:cNvSpPr>
          <p:nvPr>
            <p:ph type="body" sz="quarter" idx="20" hasCustomPrompt="1"/>
          </p:nvPr>
        </p:nvSpPr>
        <p:spPr>
          <a:xfrm>
            <a:off x="975361" y="3296653"/>
            <a:ext cx="11012166"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19" name="Text Placeholder 7">
            <a:extLst>
              <a:ext uri="{FF2B5EF4-FFF2-40B4-BE49-F238E27FC236}">
                <a16:creationId xmlns:a16="http://schemas.microsoft.com/office/drawing/2014/main" id="{CCEC36A5-2125-43D8-ADC3-1259B8C3F87E}"/>
              </a:ext>
            </a:extLst>
          </p:cNvPr>
          <p:cNvSpPr>
            <a:spLocks noGrp="1"/>
          </p:cNvSpPr>
          <p:nvPr>
            <p:ph type="body" sz="quarter" idx="22" hasCustomPrompt="1"/>
          </p:nvPr>
        </p:nvSpPr>
        <p:spPr>
          <a:xfrm>
            <a:off x="975360" y="3990237"/>
            <a:ext cx="11012165"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0" name="Text Placeholder 7">
            <a:extLst>
              <a:ext uri="{FF2B5EF4-FFF2-40B4-BE49-F238E27FC236}">
                <a16:creationId xmlns:a16="http://schemas.microsoft.com/office/drawing/2014/main" id="{A8ED6021-5004-4C62-81F3-EEC5B2954D80}"/>
              </a:ext>
            </a:extLst>
          </p:cNvPr>
          <p:cNvSpPr>
            <a:spLocks noGrp="1"/>
          </p:cNvSpPr>
          <p:nvPr>
            <p:ph type="body" sz="quarter" idx="24" hasCustomPrompt="1"/>
          </p:nvPr>
        </p:nvSpPr>
        <p:spPr>
          <a:xfrm>
            <a:off x="975361" y="4714081"/>
            <a:ext cx="11012164"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1" name="Text Placeholder 7">
            <a:extLst>
              <a:ext uri="{FF2B5EF4-FFF2-40B4-BE49-F238E27FC236}">
                <a16:creationId xmlns:a16="http://schemas.microsoft.com/office/drawing/2014/main" id="{024B62FC-2B35-4A2C-93EB-503EFBEEED1A}"/>
              </a:ext>
            </a:extLst>
          </p:cNvPr>
          <p:cNvSpPr>
            <a:spLocks noGrp="1"/>
          </p:cNvSpPr>
          <p:nvPr>
            <p:ph type="body" sz="quarter" idx="26" hasCustomPrompt="1"/>
          </p:nvPr>
        </p:nvSpPr>
        <p:spPr>
          <a:xfrm>
            <a:off x="975360" y="5407665"/>
            <a:ext cx="11012164"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2" name="Text Placeholder 14">
            <a:extLst>
              <a:ext uri="{FF2B5EF4-FFF2-40B4-BE49-F238E27FC236}">
                <a16:creationId xmlns:a16="http://schemas.microsoft.com/office/drawing/2014/main" id="{72988219-0903-4107-8CBF-78634F4868A1}"/>
              </a:ext>
            </a:extLst>
          </p:cNvPr>
          <p:cNvSpPr>
            <a:spLocks noGrp="1"/>
          </p:cNvSpPr>
          <p:nvPr>
            <p:ph type="body" sz="quarter" idx="17" hasCustomPrompt="1"/>
          </p:nvPr>
        </p:nvSpPr>
        <p:spPr>
          <a:xfrm>
            <a:off x="163830" y="1844398"/>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3" name="Text Placeholder 37">
            <a:extLst>
              <a:ext uri="{FF2B5EF4-FFF2-40B4-BE49-F238E27FC236}">
                <a16:creationId xmlns:a16="http://schemas.microsoft.com/office/drawing/2014/main" id="{1EB8836E-26AC-43B6-B8A7-987C6F390E2F}"/>
              </a:ext>
            </a:extLst>
          </p:cNvPr>
          <p:cNvSpPr>
            <a:spLocks noGrp="1"/>
          </p:cNvSpPr>
          <p:nvPr>
            <p:ph type="body" sz="quarter" idx="19" hasCustomPrompt="1"/>
          </p:nvPr>
        </p:nvSpPr>
        <p:spPr>
          <a:xfrm>
            <a:off x="163830" y="2572809"/>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4" name="Text Placeholder 39">
            <a:extLst>
              <a:ext uri="{FF2B5EF4-FFF2-40B4-BE49-F238E27FC236}">
                <a16:creationId xmlns:a16="http://schemas.microsoft.com/office/drawing/2014/main" id="{42C23B2F-EE3E-4AC2-98A2-2596F982C05F}"/>
              </a:ext>
            </a:extLst>
          </p:cNvPr>
          <p:cNvSpPr>
            <a:spLocks noGrp="1"/>
          </p:cNvSpPr>
          <p:nvPr>
            <p:ph type="body" sz="quarter" idx="21" hasCustomPrompt="1"/>
          </p:nvPr>
        </p:nvSpPr>
        <p:spPr>
          <a:xfrm>
            <a:off x="163828" y="3296653"/>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5" name="Text Placeholder 41">
            <a:extLst>
              <a:ext uri="{FF2B5EF4-FFF2-40B4-BE49-F238E27FC236}">
                <a16:creationId xmlns:a16="http://schemas.microsoft.com/office/drawing/2014/main" id="{F22F9A62-1E94-42BF-98D4-DB8F11543372}"/>
              </a:ext>
            </a:extLst>
          </p:cNvPr>
          <p:cNvSpPr>
            <a:spLocks noGrp="1"/>
          </p:cNvSpPr>
          <p:nvPr>
            <p:ph type="body" sz="quarter" idx="23" hasCustomPrompt="1"/>
          </p:nvPr>
        </p:nvSpPr>
        <p:spPr>
          <a:xfrm>
            <a:off x="163828" y="3990237"/>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6" name="Text Placeholder 43">
            <a:extLst>
              <a:ext uri="{FF2B5EF4-FFF2-40B4-BE49-F238E27FC236}">
                <a16:creationId xmlns:a16="http://schemas.microsoft.com/office/drawing/2014/main" id="{90088000-5C00-4508-817B-7729FCE5BC78}"/>
              </a:ext>
            </a:extLst>
          </p:cNvPr>
          <p:cNvSpPr>
            <a:spLocks noGrp="1"/>
          </p:cNvSpPr>
          <p:nvPr>
            <p:ph type="body" sz="quarter" idx="25" hasCustomPrompt="1"/>
          </p:nvPr>
        </p:nvSpPr>
        <p:spPr>
          <a:xfrm>
            <a:off x="163828" y="4714081"/>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7" name="Text Placeholder 45">
            <a:extLst>
              <a:ext uri="{FF2B5EF4-FFF2-40B4-BE49-F238E27FC236}">
                <a16:creationId xmlns:a16="http://schemas.microsoft.com/office/drawing/2014/main" id="{D7066D17-1AD9-464B-B819-915704E09721}"/>
              </a:ext>
            </a:extLst>
          </p:cNvPr>
          <p:cNvSpPr>
            <a:spLocks noGrp="1"/>
          </p:cNvSpPr>
          <p:nvPr>
            <p:ph type="body" sz="quarter" idx="27" hasCustomPrompt="1"/>
          </p:nvPr>
        </p:nvSpPr>
        <p:spPr>
          <a:xfrm>
            <a:off x="163827" y="5407665"/>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8" name="Text Placeholder 7">
            <a:extLst>
              <a:ext uri="{FF2B5EF4-FFF2-40B4-BE49-F238E27FC236}">
                <a16:creationId xmlns:a16="http://schemas.microsoft.com/office/drawing/2014/main" id="{BF79FBE3-8423-4B17-95D1-6B6D0F9F77A3}"/>
              </a:ext>
            </a:extLst>
          </p:cNvPr>
          <p:cNvSpPr>
            <a:spLocks noGrp="1"/>
          </p:cNvSpPr>
          <p:nvPr>
            <p:ph type="body" sz="quarter" idx="28" hasCustomPrompt="1"/>
          </p:nvPr>
        </p:nvSpPr>
        <p:spPr>
          <a:xfrm>
            <a:off x="975360" y="1155381"/>
            <a:ext cx="11012164"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9" name="Text Placeholder 45">
            <a:extLst>
              <a:ext uri="{FF2B5EF4-FFF2-40B4-BE49-F238E27FC236}">
                <a16:creationId xmlns:a16="http://schemas.microsoft.com/office/drawing/2014/main" id="{FA13D09D-C808-4492-B2F1-4ADB6B68077F}"/>
              </a:ext>
            </a:extLst>
          </p:cNvPr>
          <p:cNvSpPr>
            <a:spLocks noGrp="1"/>
          </p:cNvSpPr>
          <p:nvPr>
            <p:ph type="body" sz="quarter" idx="29" hasCustomPrompt="1"/>
          </p:nvPr>
        </p:nvSpPr>
        <p:spPr>
          <a:xfrm>
            <a:off x="163827" y="1155381"/>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4719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List of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935B-4C42-40CB-BFD2-1AC7F0C0F275}"/>
              </a:ext>
            </a:extLst>
          </p:cNvPr>
          <p:cNvSpPr>
            <a:spLocks noGrp="1"/>
          </p:cNvSpPr>
          <p:nvPr>
            <p:ph type="title" hasCustomPrompt="1"/>
          </p:nvPr>
        </p:nvSpPr>
        <p:spPr>
          <a:xfrm>
            <a:off x="192518" y="238157"/>
            <a:ext cx="11807712" cy="614099"/>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3E0CBEE3-29F1-46F3-9A0B-57BA39A25235}"/>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6" name="Slide Number Placeholder 5">
            <a:extLst>
              <a:ext uri="{FF2B5EF4-FFF2-40B4-BE49-F238E27FC236}">
                <a16:creationId xmlns:a16="http://schemas.microsoft.com/office/drawing/2014/main" id="{21961B1E-7E50-4BE9-9080-DDC610962321}"/>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16" name="Text Placeholder 7">
            <a:extLst>
              <a:ext uri="{FF2B5EF4-FFF2-40B4-BE49-F238E27FC236}">
                <a16:creationId xmlns:a16="http://schemas.microsoft.com/office/drawing/2014/main" id="{91D67ECB-B592-4478-9F3D-4A0929AB1243}"/>
              </a:ext>
            </a:extLst>
          </p:cNvPr>
          <p:cNvSpPr>
            <a:spLocks noGrp="1"/>
          </p:cNvSpPr>
          <p:nvPr>
            <p:ph type="body" sz="quarter" idx="13" hasCustomPrompt="1"/>
          </p:nvPr>
        </p:nvSpPr>
        <p:spPr>
          <a:xfrm>
            <a:off x="1002033" y="1403537"/>
            <a:ext cx="4988569"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17" name="Text Placeholder 7">
            <a:extLst>
              <a:ext uri="{FF2B5EF4-FFF2-40B4-BE49-F238E27FC236}">
                <a16:creationId xmlns:a16="http://schemas.microsoft.com/office/drawing/2014/main" id="{45BBF417-665D-4AAE-941E-0B61E9BE214D}"/>
              </a:ext>
            </a:extLst>
          </p:cNvPr>
          <p:cNvSpPr>
            <a:spLocks noGrp="1"/>
          </p:cNvSpPr>
          <p:nvPr>
            <p:ph type="body" sz="quarter" idx="18" hasCustomPrompt="1"/>
          </p:nvPr>
        </p:nvSpPr>
        <p:spPr>
          <a:xfrm>
            <a:off x="989332" y="2127381"/>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18" name="Text Placeholder 7">
            <a:extLst>
              <a:ext uri="{FF2B5EF4-FFF2-40B4-BE49-F238E27FC236}">
                <a16:creationId xmlns:a16="http://schemas.microsoft.com/office/drawing/2014/main" id="{27102AFF-12FA-4B7C-B63F-DF41C564E146}"/>
              </a:ext>
            </a:extLst>
          </p:cNvPr>
          <p:cNvSpPr>
            <a:spLocks noGrp="1"/>
          </p:cNvSpPr>
          <p:nvPr>
            <p:ph type="body" sz="quarter" idx="20" hasCustomPrompt="1"/>
          </p:nvPr>
        </p:nvSpPr>
        <p:spPr>
          <a:xfrm>
            <a:off x="989331" y="2851225"/>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19" name="Text Placeholder 7">
            <a:extLst>
              <a:ext uri="{FF2B5EF4-FFF2-40B4-BE49-F238E27FC236}">
                <a16:creationId xmlns:a16="http://schemas.microsoft.com/office/drawing/2014/main" id="{CCEC36A5-2125-43D8-ADC3-1259B8C3F87E}"/>
              </a:ext>
            </a:extLst>
          </p:cNvPr>
          <p:cNvSpPr>
            <a:spLocks noGrp="1"/>
          </p:cNvSpPr>
          <p:nvPr>
            <p:ph type="body" sz="quarter" idx="22" hasCustomPrompt="1"/>
          </p:nvPr>
        </p:nvSpPr>
        <p:spPr>
          <a:xfrm>
            <a:off x="989331" y="3544809"/>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0" name="Text Placeholder 7">
            <a:extLst>
              <a:ext uri="{FF2B5EF4-FFF2-40B4-BE49-F238E27FC236}">
                <a16:creationId xmlns:a16="http://schemas.microsoft.com/office/drawing/2014/main" id="{A8ED6021-5004-4C62-81F3-EEC5B2954D80}"/>
              </a:ext>
            </a:extLst>
          </p:cNvPr>
          <p:cNvSpPr>
            <a:spLocks noGrp="1"/>
          </p:cNvSpPr>
          <p:nvPr>
            <p:ph type="body" sz="quarter" idx="24" hasCustomPrompt="1"/>
          </p:nvPr>
        </p:nvSpPr>
        <p:spPr>
          <a:xfrm>
            <a:off x="989331" y="4268653"/>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1" name="Text Placeholder 7">
            <a:extLst>
              <a:ext uri="{FF2B5EF4-FFF2-40B4-BE49-F238E27FC236}">
                <a16:creationId xmlns:a16="http://schemas.microsoft.com/office/drawing/2014/main" id="{024B62FC-2B35-4A2C-93EB-503EFBEEED1A}"/>
              </a:ext>
            </a:extLst>
          </p:cNvPr>
          <p:cNvSpPr>
            <a:spLocks noGrp="1"/>
          </p:cNvSpPr>
          <p:nvPr>
            <p:ph type="body" sz="quarter" idx="26" hasCustomPrompt="1"/>
          </p:nvPr>
        </p:nvSpPr>
        <p:spPr>
          <a:xfrm>
            <a:off x="989330" y="4962237"/>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22" name="Text Placeholder 14">
            <a:extLst>
              <a:ext uri="{FF2B5EF4-FFF2-40B4-BE49-F238E27FC236}">
                <a16:creationId xmlns:a16="http://schemas.microsoft.com/office/drawing/2014/main" id="{72988219-0903-4107-8CBF-78634F4868A1}"/>
              </a:ext>
            </a:extLst>
          </p:cNvPr>
          <p:cNvSpPr>
            <a:spLocks noGrp="1"/>
          </p:cNvSpPr>
          <p:nvPr>
            <p:ph type="body" sz="quarter" idx="17" hasCustomPrompt="1"/>
          </p:nvPr>
        </p:nvSpPr>
        <p:spPr>
          <a:xfrm>
            <a:off x="177800" y="1398970"/>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3" name="Text Placeholder 37">
            <a:extLst>
              <a:ext uri="{FF2B5EF4-FFF2-40B4-BE49-F238E27FC236}">
                <a16:creationId xmlns:a16="http://schemas.microsoft.com/office/drawing/2014/main" id="{1EB8836E-26AC-43B6-B8A7-987C6F390E2F}"/>
              </a:ext>
            </a:extLst>
          </p:cNvPr>
          <p:cNvSpPr>
            <a:spLocks noGrp="1"/>
          </p:cNvSpPr>
          <p:nvPr>
            <p:ph type="body" sz="quarter" idx="19" hasCustomPrompt="1"/>
          </p:nvPr>
        </p:nvSpPr>
        <p:spPr>
          <a:xfrm>
            <a:off x="177800" y="2127381"/>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4" name="Text Placeholder 39">
            <a:extLst>
              <a:ext uri="{FF2B5EF4-FFF2-40B4-BE49-F238E27FC236}">
                <a16:creationId xmlns:a16="http://schemas.microsoft.com/office/drawing/2014/main" id="{42C23B2F-EE3E-4AC2-98A2-2596F982C05F}"/>
              </a:ext>
            </a:extLst>
          </p:cNvPr>
          <p:cNvSpPr>
            <a:spLocks noGrp="1"/>
          </p:cNvSpPr>
          <p:nvPr>
            <p:ph type="body" sz="quarter" idx="21" hasCustomPrompt="1"/>
          </p:nvPr>
        </p:nvSpPr>
        <p:spPr>
          <a:xfrm>
            <a:off x="177798" y="2851225"/>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5" name="Text Placeholder 41">
            <a:extLst>
              <a:ext uri="{FF2B5EF4-FFF2-40B4-BE49-F238E27FC236}">
                <a16:creationId xmlns:a16="http://schemas.microsoft.com/office/drawing/2014/main" id="{F22F9A62-1E94-42BF-98D4-DB8F11543372}"/>
              </a:ext>
            </a:extLst>
          </p:cNvPr>
          <p:cNvSpPr>
            <a:spLocks noGrp="1"/>
          </p:cNvSpPr>
          <p:nvPr>
            <p:ph type="body" sz="quarter" idx="23" hasCustomPrompt="1"/>
          </p:nvPr>
        </p:nvSpPr>
        <p:spPr>
          <a:xfrm>
            <a:off x="177798" y="3544809"/>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6" name="Text Placeholder 43">
            <a:extLst>
              <a:ext uri="{FF2B5EF4-FFF2-40B4-BE49-F238E27FC236}">
                <a16:creationId xmlns:a16="http://schemas.microsoft.com/office/drawing/2014/main" id="{90088000-5C00-4508-817B-7729FCE5BC78}"/>
              </a:ext>
            </a:extLst>
          </p:cNvPr>
          <p:cNvSpPr>
            <a:spLocks noGrp="1"/>
          </p:cNvSpPr>
          <p:nvPr>
            <p:ph type="body" sz="quarter" idx="25" hasCustomPrompt="1"/>
          </p:nvPr>
        </p:nvSpPr>
        <p:spPr>
          <a:xfrm>
            <a:off x="177798" y="4268653"/>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27" name="Text Placeholder 45">
            <a:extLst>
              <a:ext uri="{FF2B5EF4-FFF2-40B4-BE49-F238E27FC236}">
                <a16:creationId xmlns:a16="http://schemas.microsoft.com/office/drawing/2014/main" id="{D7066D17-1AD9-464B-B819-915704E09721}"/>
              </a:ext>
            </a:extLst>
          </p:cNvPr>
          <p:cNvSpPr>
            <a:spLocks noGrp="1"/>
          </p:cNvSpPr>
          <p:nvPr>
            <p:ph type="body" sz="quarter" idx="27" hasCustomPrompt="1"/>
          </p:nvPr>
        </p:nvSpPr>
        <p:spPr>
          <a:xfrm>
            <a:off x="177797" y="4962237"/>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30" name="Text Placeholder 7">
            <a:extLst>
              <a:ext uri="{FF2B5EF4-FFF2-40B4-BE49-F238E27FC236}">
                <a16:creationId xmlns:a16="http://schemas.microsoft.com/office/drawing/2014/main" id="{9DD5FFBC-72D5-4E5D-840F-639E76A42149}"/>
              </a:ext>
            </a:extLst>
          </p:cNvPr>
          <p:cNvSpPr>
            <a:spLocks noGrp="1"/>
          </p:cNvSpPr>
          <p:nvPr>
            <p:ph type="body" sz="quarter" idx="30" hasCustomPrompt="1"/>
          </p:nvPr>
        </p:nvSpPr>
        <p:spPr>
          <a:xfrm>
            <a:off x="7012931" y="1403537"/>
            <a:ext cx="4988569"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31" name="Text Placeholder 7">
            <a:extLst>
              <a:ext uri="{FF2B5EF4-FFF2-40B4-BE49-F238E27FC236}">
                <a16:creationId xmlns:a16="http://schemas.microsoft.com/office/drawing/2014/main" id="{A3080DC0-5FD0-489A-8D29-A679B82EEEE5}"/>
              </a:ext>
            </a:extLst>
          </p:cNvPr>
          <p:cNvSpPr>
            <a:spLocks noGrp="1"/>
          </p:cNvSpPr>
          <p:nvPr>
            <p:ph type="body" sz="quarter" idx="31" hasCustomPrompt="1"/>
          </p:nvPr>
        </p:nvSpPr>
        <p:spPr>
          <a:xfrm>
            <a:off x="7000230" y="2127381"/>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32" name="Text Placeholder 7">
            <a:extLst>
              <a:ext uri="{FF2B5EF4-FFF2-40B4-BE49-F238E27FC236}">
                <a16:creationId xmlns:a16="http://schemas.microsoft.com/office/drawing/2014/main" id="{D84CAEF5-335D-46A9-8A58-0DFDAB3A494F}"/>
              </a:ext>
            </a:extLst>
          </p:cNvPr>
          <p:cNvSpPr>
            <a:spLocks noGrp="1"/>
          </p:cNvSpPr>
          <p:nvPr>
            <p:ph type="body" sz="quarter" idx="32" hasCustomPrompt="1"/>
          </p:nvPr>
        </p:nvSpPr>
        <p:spPr>
          <a:xfrm>
            <a:off x="7000229" y="2851225"/>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33" name="Text Placeholder 7">
            <a:extLst>
              <a:ext uri="{FF2B5EF4-FFF2-40B4-BE49-F238E27FC236}">
                <a16:creationId xmlns:a16="http://schemas.microsoft.com/office/drawing/2014/main" id="{52D6398F-3C90-46EF-88EE-C656BF22C5D5}"/>
              </a:ext>
            </a:extLst>
          </p:cNvPr>
          <p:cNvSpPr>
            <a:spLocks noGrp="1"/>
          </p:cNvSpPr>
          <p:nvPr>
            <p:ph type="body" sz="quarter" idx="33" hasCustomPrompt="1"/>
          </p:nvPr>
        </p:nvSpPr>
        <p:spPr>
          <a:xfrm>
            <a:off x="7000229" y="3544809"/>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34" name="Text Placeholder 7">
            <a:extLst>
              <a:ext uri="{FF2B5EF4-FFF2-40B4-BE49-F238E27FC236}">
                <a16:creationId xmlns:a16="http://schemas.microsoft.com/office/drawing/2014/main" id="{BD98F1C5-8D52-490B-AF27-D5FF868EE2F6}"/>
              </a:ext>
            </a:extLst>
          </p:cNvPr>
          <p:cNvSpPr>
            <a:spLocks noGrp="1"/>
          </p:cNvSpPr>
          <p:nvPr>
            <p:ph type="body" sz="quarter" idx="34" hasCustomPrompt="1"/>
          </p:nvPr>
        </p:nvSpPr>
        <p:spPr>
          <a:xfrm>
            <a:off x="7000229" y="4268653"/>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35" name="Text Placeholder 7">
            <a:extLst>
              <a:ext uri="{FF2B5EF4-FFF2-40B4-BE49-F238E27FC236}">
                <a16:creationId xmlns:a16="http://schemas.microsoft.com/office/drawing/2014/main" id="{8587B32C-CB91-41C2-B4BA-4C3460C9DFAD}"/>
              </a:ext>
            </a:extLst>
          </p:cNvPr>
          <p:cNvSpPr>
            <a:spLocks noGrp="1"/>
          </p:cNvSpPr>
          <p:nvPr>
            <p:ph type="body" sz="quarter" idx="35" hasCustomPrompt="1"/>
          </p:nvPr>
        </p:nvSpPr>
        <p:spPr>
          <a:xfrm>
            <a:off x="7000228" y="4962237"/>
            <a:ext cx="5001270" cy="548640"/>
          </a:xfrm>
          <a:prstGeom prst="rect">
            <a:avLst/>
          </a:prstGeom>
        </p:spPr>
        <p:txBody>
          <a:bodyPr lIns="0" tIns="0" rIns="0" bIns="0" anchor="ctr"/>
          <a:lstStyle>
            <a:lvl1pPr marL="0" indent="0">
              <a:lnSpc>
                <a:spcPct val="100000"/>
              </a:lnSpc>
              <a:spcBef>
                <a:spcPts val="0"/>
              </a:spcBef>
              <a:buNone/>
              <a:defRPr sz="2000" baseline="0">
                <a:solidFill>
                  <a:schemeClr val="tx2"/>
                </a:solidFill>
              </a:defRPr>
            </a:lvl1pPr>
          </a:lstStyle>
          <a:p>
            <a:pPr lvl="0"/>
            <a:r>
              <a:rPr lang="en-US" dirty="0"/>
              <a:t>Click to add a Topic</a:t>
            </a:r>
          </a:p>
        </p:txBody>
      </p:sp>
      <p:sp>
        <p:nvSpPr>
          <p:cNvPr id="36" name="Text Placeholder 14">
            <a:extLst>
              <a:ext uri="{FF2B5EF4-FFF2-40B4-BE49-F238E27FC236}">
                <a16:creationId xmlns:a16="http://schemas.microsoft.com/office/drawing/2014/main" id="{1BC2754A-31F5-496F-BC4B-078F58682810}"/>
              </a:ext>
            </a:extLst>
          </p:cNvPr>
          <p:cNvSpPr>
            <a:spLocks noGrp="1"/>
          </p:cNvSpPr>
          <p:nvPr>
            <p:ph type="body" sz="quarter" idx="36" hasCustomPrompt="1"/>
          </p:nvPr>
        </p:nvSpPr>
        <p:spPr>
          <a:xfrm>
            <a:off x="6188698" y="1398970"/>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37" name="Text Placeholder 37">
            <a:extLst>
              <a:ext uri="{FF2B5EF4-FFF2-40B4-BE49-F238E27FC236}">
                <a16:creationId xmlns:a16="http://schemas.microsoft.com/office/drawing/2014/main" id="{B42E13E1-F311-4EEA-AC28-ADC3D882BEAB}"/>
              </a:ext>
            </a:extLst>
          </p:cNvPr>
          <p:cNvSpPr>
            <a:spLocks noGrp="1"/>
          </p:cNvSpPr>
          <p:nvPr>
            <p:ph type="body" sz="quarter" idx="37" hasCustomPrompt="1"/>
          </p:nvPr>
        </p:nvSpPr>
        <p:spPr>
          <a:xfrm>
            <a:off x="6188698" y="2127381"/>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38" name="Text Placeholder 39">
            <a:extLst>
              <a:ext uri="{FF2B5EF4-FFF2-40B4-BE49-F238E27FC236}">
                <a16:creationId xmlns:a16="http://schemas.microsoft.com/office/drawing/2014/main" id="{C665EAA3-2A32-4003-A4AE-260F382C098A}"/>
              </a:ext>
            </a:extLst>
          </p:cNvPr>
          <p:cNvSpPr>
            <a:spLocks noGrp="1"/>
          </p:cNvSpPr>
          <p:nvPr>
            <p:ph type="body" sz="quarter" idx="38" hasCustomPrompt="1"/>
          </p:nvPr>
        </p:nvSpPr>
        <p:spPr>
          <a:xfrm>
            <a:off x="6188696" y="2851225"/>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39" name="Text Placeholder 41">
            <a:extLst>
              <a:ext uri="{FF2B5EF4-FFF2-40B4-BE49-F238E27FC236}">
                <a16:creationId xmlns:a16="http://schemas.microsoft.com/office/drawing/2014/main" id="{D25ABF00-856B-4D9C-B706-395144193273}"/>
              </a:ext>
            </a:extLst>
          </p:cNvPr>
          <p:cNvSpPr>
            <a:spLocks noGrp="1"/>
          </p:cNvSpPr>
          <p:nvPr>
            <p:ph type="body" sz="quarter" idx="39" hasCustomPrompt="1"/>
          </p:nvPr>
        </p:nvSpPr>
        <p:spPr>
          <a:xfrm>
            <a:off x="6188696" y="3544809"/>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40" name="Text Placeholder 43">
            <a:extLst>
              <a:ext uri="{FF2B5EF4-FFF2-40B4-BE49-F238E27FC236}">
                <a16:creationId xmlns:a16="http://schemas.microsoft.com/office/drawing/2014/main" id="{AC94280F-7EC9-4B91-971C-A146AE78F08C}"/>
              </a:ext>
            </a:extLst>
          </p:cNvPr>
          <p:cNvSpPr>
            <a:spLocks noGrp="1"/>
          </p:cNvSpPr>
          <p:nvPr>
            <p:ph type="body" sz="quarter" idx="40" hasCustomPrompt="1"/>
          </p:nvPr>
        </p:nvSpPr>
        <p:spPr>
          <a:xfrm>
            <a:off x="6188696" y="4268653"/>
            <a:ext cx="548640" cy="548640"/>
          </a:xfrm>
          <a:solidFill>
            <a:schemeClr val="accent2"/>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
        <p:nvSpPr>
          <p:cNvPr id="41" name="Text Placeholder 45">
            <a:extLst>
              <a:ext uri="{FF2B5EF4-FFF2-40B4-BE49-F238E27FC236}">
                <a16:creationId xmlns:a16="http://schemas.microsoft.com/office/drawing/2014/main" id="{1AF697BB-866B-44CD-AAB0-B118260780DD}"/>
              </a:ext>
            </a:extLst>
          </p:cNvPr>
          <p:cNvSpPr>
            <a:spLocks noGrp="1"/>
          </p:cNvSpPr>
          <p:nvPr>
            <p:ph type="body" sz="quarter" idx="41" hasCustomPrompt="1"/>
          </p:nvPr>
        </p:nvSpPr>
        <p:spPr>
          <a:xfrm>
            <a:off x="6188695" y="4962237"/>
            <a:ext cx="548640" cy="548640"/>
          </a:xfrm>
          <a:solidFill>
            <a:schemeClr val="accent1"/>
          </a:solidFill>
        </p:spPr>
        <p:txBody>
          <a:bodyPr anchor="ctr"/>
          <a:lstStyle>
            <a:lvl1pPr marL="0" indent="0" algn="ctr">
              <a:buFontTx/>
              <a:buNone/>
              <a:defRPr sz="2000" b="1">
                <a:solidFill>
                  <a:schemeClr val="bg1"/>
                </a:solidFill>
              </a:defRPr>
            </a:lvl1pPr>
          </a:lstStyle>
          <a:p>
            <a:r>
              <a:rPr lang="en-US" dirty="0">
                <a:solidFill>
                  <a:schemeClr val="bg1"/>
                </a:solidFill>
              </a:rPr>
              <a:t>##</a:t>
            </a:r>
          </a:p>
        </p:txBody>
      </p:sp>
    </p:spTree>
    <p:extLst>
      <p:ext uri="{BB962C8B-B14F-4D97-AF65-F5344CB8AC3E}">
        <p14:creationId xmlns:p14="http://schemas.microsoft.com/office/powerpoint/2010/main" val="125360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D8D948-3687-4B20-B10D-D74AED7092AA}"/>
              </a:ext>
            </a:extLst>
          </p:cNvPr>
          <p:cNvSpPr>
            <a:spLocks noGrp="1"/>
          </p:cNvSpPr>
          <p:nvPr>
            <p:ph type="pic" idx="1"/>
          </p:nvPr>
        </p:nvSpPr>
        <p:spPr>
          <a:xfrm>
            <a:off x="200468" y="1581150"/>
            <a:ext cx="3642169" cy="23161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4F086AF9-F4E1-4CB2-ACAE-7EBEB311A23E}"/>
              </a:ext>
            </a:extLst>
          </p:cNvPr>
          <p:cNvSpPr>
            <a:spLocks noGrp="1"/>
          </p:cNvSpPr>
          <p:nvPr>
            <p:ph type="ftr" sz="quarter" idx="11"/>
          </p:nvPr>
        </p:nvSpPr>
        <p:spPr>
          <a:xfrm>
            <a:off x="4054918" y="6191818"/>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7" name="Slide Number Placeholder 6">
            <a:extLst>
              <a:ext uri="{FF2B5EF4-FFF2-40B4-BE49-F238E27FC236}">
                <a16:creationId xmlns:a16="http://schemas.microsoft.com/office/drawing/2014/main" id="{09B5FDE2-B044-431E-B632-9FE833DCE619}"/>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8" name="Title 1">
            <a:extLst>
              <a:ext uri="{FF2B5EF4-FFF2-40B4-BE49-F238E27FC236}">
                <a16:creationId xmlns:a16="http://schemas.microsoft.com/office/drawing/2014/main" id="{88AF6094-9C4B-49B6-A5FE-D005FC019289}"/>
              </a:ext>
            </a:extLst>
          </p:cNvPr>
          <p:cNvSpPr>
            <a:spLocks noGrp="1"/>
          </p:cNvSpPr>
          <p:nvPr>
            <p:ph type="title" hasCustomPrompt="1"/>
          </p:nvPr>
        </p:nvSpPr>
        <p:spPr>
          <a:xfrm>
            <a:off x="200468" y="209124"/>
            <a:ext cx="11823700" cy="630427"/>
          </a:xfrm>
        </p:spPr>
        <p:txBody>
          <a:bodyPr/>
          <a:lstStyle/>
          <a:p>
            <a:r>
              <a:rPr lang="en-US" dirty="0"/>
              <a:t>CLICK TO EDIT MASTER TITLE STYLE</a:t>
            </a:r>
          </a:p>
        </p:txBody>
      </p:sp>
      <p:sp>
        <p:nvSpPr>
          <p:cNvPr id="10" name="Text Placeholder 4">
            <a:extLst>
              <a:ext uri="{FF2B5EF4-FFF2-40B4-BE49-F238E27FC236}">
                <a16:creationId xmlns:a16="http://schemas.microsoft.com/office/drawing/2014/main" id="{EA5F9920-67CD-4117-A926-470BA865FBAD}"/>
              </a:ext>
            </a:extLst>
          </p:cNvPr>
          <p:cNvSpPr>
            <a:spLocks noGrp="1"/>
          </p:cNvSpPr>
          <p:nvPr>
            <p:ph type="body" sz="quarter" idx="14" hasCustomPrompt="1"/>
          </p:nvPr>
        </p:nvSpPr>
        <p:spPr>
          <a:xfrm>
            <a:off x="200468" y="3897300"/>
            <a:ext cx="3642169" cy="518651"/>
          </a:xfrm>
        </p:spPr>
        <p:txBody>
          <a:bodyPr anchor="b"/>
          <a:lstStyle>
            <a:lvl1pPr marL="0" indent="0" algn="ctr">
              <a:lnSpc>
                <a:spcPct val="80000"/>
              </a:lnSpc>
              <a:spcBef>
                <a:spcPts val="0"/>
              </a:spcBef>
              <a:buNone/>
              <a:defRPr sz="2400" b="1">
                <a:solidFill>
                  <a:schemeClr val="tx1"/>
                </a:solidFill>
              </a:defRPr>
            </a:lvl1pPr>
          </a:lstStyle>
          <a:p>
            <a:pPr lvl="0"/>
            <a:r>
              <a:rPr lang="en-US" dirty="0"/>
              <a:t>Click to add text</a:t>
            </a:r>
          </a:p>
        </p:txBody>
      </p:sp>
      <p:sp>
        <p:nvSpPr>
          <p:cNvPr id="11" name="Content Placeholder 2">
            <a:extLst>
              <a:ext uri="{FF2B5EF4-FFF2-40B4-BE49-F238E27FC236}">
                <a16:creationId xmlns:a16="http://schemas.microsoft.com/office/drawing/2014/main" id="{4BA80543-36C1-47B0-8B2F-78430146539F}"/>
              </a:ext>
            </a:extLst>
          </p:cNvPr>
          <p:cNvSpPr>
            <a:spLocks noGrp="1"/>
          </p:cNvSpPr>
          <p:nvPr>
            <p:ph sz="quarter" idx="17"/>
          </p:nvPr>
        </p:nvSpPr>
        <p:spPr>
          <a:xfrm>
            <a:off x="200468" y="4415951"/>
            <a:ext cx="3642169" cy="1602498"/>
          </a:xfrm>
        </p:spPr>
        <p:txBody>
          <a:bodyPr/>
          <a:lstStyle>
            <a:lvl1pPr marL="228600" indent="-228600">
              <a:buClr>
                <a:schemeClr val="accent3"/>
              </a:buClr>
              <a:defRPr sz="2400">
                <a:solidFill>
                  <a:schemeClr val="tx2"/>
                </a:solidFill>
              </a:defRPr>
            </a:lvl1pPr>
            <a:lvl2pPr marL="457200" indent="-228600">
              <a:buClr>
                <a:schemeClr val="accent3"/>
              </a:buClr>
              <a:defRPr sz="2000">
                <a:solidFill>
                  <a:schemeClr val="tx2"/>
                </a:solidFill>
              </a:defRPr>
            </a:lvl2pPr>
            <a:lvl3pPr marL="685800" indent="-228600">
              <a:buClr>
                <a:schemeClr val="accent3"/>
              </a:buClr>
              <a:defRPr sz="1800">
                <a:solidFill>
                  <a:schemeClr val="tx2"/>
                </a:solidFill>
              </a:defRPr>
            </a:lvl3pPr>
            <a:lvl4pPr marL="914400" indent="-228600">
              <a:buClr>
                <a:schemeClr val="accent3"/>
              </a:buClr>
              <a:defRPr sz="1600">
                <a:solidFill>
                  <a:schemeClr val="tx2"/>
                </a:solidFill>
              </a:defRPr>
            </a:lvl4pPr>
            <a:lvl5pPr marL="1143000" indent="-228600">
              <a:buClr>
                <a:schemeClr val="accent3"/>
              </a:buClr>
              <a:buFont typeface="Wingdings" panose="05000000000000000000" pitchFamily="2" charset="2"/>
              <a:buChar char="Ø"/>
              <a:defRPr sz="1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a:extLst>
              <a:ext uri="{FF2B5EF4-FFF2-40B4-BE49-F238E27FC236}">
                <a16:creationId xmlns:a16="http://schemas.microsoft.com/office/drawing/2014/main" id="{7C4F8FAA-4B26-4E6B-91F3-A419F294D6E5}"/>
              </a:ext>
            </a:extLst>
          </p:cNvPr>
          <p:cNvSpPr>
            <a:spLocks noGrp="1"/>
          </p:cNvSpPr>
          <p:nvPr>
            <p:ph type="pic" idx="18"/>
          </p:nvPr>
        </p:nvSpPr>
        <p:spPr>
          <a:xfrm>
            <a:off x="4274915" y="1581150"/>
            <a:ext cx="3642169" cy="23161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4">
            <a:extLst>
              <a:ext uri="{FF2B5EF4-FFF2-40B4-BE49-F238E27FC236}">
                <a16:creationId xmlns:a16="http://schemas.microsoft.com/office/drawing/2014/main" id="{3748D861-1326-485A-BD92-773F1628EF5A}"/>
              </a:ext>
            </a:extLst>
          </p:cNvPr>
          <p:cNvSpPr>
            <a:spLocks noGrp="1"/>
          </p:cNvSpPr>
          <p:nvPr>
            <p:ph type="body" sz="quarter" idx="19" hasCustomPrompt="1"/>
          </p:nvPr>
        </p:nvSpPr>
        <p:spPr>
          <a:xfrm>
            <a:off x="4274915" y="3897300"/>
            <a:ext cx="3642169" cy="518651"/>
          </a:xfrm>
        </p:spPr>
        <p:txBody>
          <a:bodyPr anchor="b"/>
          <a:lstStyle>
            <a:lvl1pPr marL="0" indent="0" algn="ctr">
              <a:lnSpc>
                <a:spcPct val="80000"/>
              </a:lnSpc>
              <a:spcBef>
                <a:spcPts val="0"/>
              </a:spcBef>
              <a:buNone/>
              <a:defRPr sz="2400" b="1">
                <a:solidFill>
                  <a:schemeClr val="tx1"/>
                </a:solidFill>
              </a:defRPr>
            </a:lvl1pPr>
          </a:lstStyle>
          <a:p>
            <a:pPr lvl="0"/>
            <a:r>
              <a:rPr lang="en-US" dirty="0"/>
              <a:t>Click to add text</a:t>
            </a:r>
          </a:p>
        </p:txBody>
      </p:sp>
      <p:sp>
        <p:nvSpPr>
          <p:cNvPr id="16" name="Content Placeholder 2">
            <a:extLst>
              <a:ext uri="{FF2B5EF4-FFF2-40B4-BE49-F238E27FC236}">
                <a16:creationId xmlns:a16="http://schemas.microsoft.com/office/drawing/2014/main" id="{4F81BE2A-D5DC-4E0A-89D5-21B269DCF64E}"/>
              </a:ext>
            </a:extLst>
          </p:cNvPr>
          <p:cNvSpPr>
            <a:spLocks noGrp="1"/>
          </p:cNvSpPr>
          <p:nvPr>
            <p:ph sz="quarter" idx="20"/>
          </p:nvPr>
        </p:nvSpPr>
        <p:spPr>
          <a:xfrm>
            <a:off x="4274915" y="4415951"/>
            <a:ext cx="3642169" cy="1602498"/>
          </a:xfrm>
        </p:spPr>
        <p:txBody>
          <a:bodyPr/>
          <a:lstStyle>
            <a:lvl1pPr marL="228600" indent="-228600">
              <a:buClr>
                <a:schemeClr val="accent3"/>
              </a:buClr>
              <a:defRPr sz="2400">
                <a:solidFill>
                  <a:schemeClr val="tx2"/>
                </a:solidFill>
              </a:defRPr>
            </a:lvl1pPr>
            <a:lvl2pPr marL="457200" indent="-228600">
              <a:buClr>
                <a:schemeClr val="accent3"/>
              </a:buClr>
              <a:defRPr sz="2000">
                <a:solidFill>
                  <a:schemeClr val="tx2"/>
                </a:solidFill>
              </a:defRPr>
            </a:lvl2pPr>
            <a:lvl3pPr marL="685800" indent="-228600">
              <a:buClr>
                <a:schemeClr val="accent3"/>
              </a:buClr>
              <a:defRPr sz="1800">
                <a:solidFill>
                  <a:schemeClr val="tx2"/>
                </a:solidFill>
              </a:defRPr>
            </a:lvl3pPr>
            <a:lvl4pPr marL="914400" indent="-228600">
              <a:buClr>
                <a:schemeClr val="accent3"/>
              </a:buClr>
              <a:defRPr sz="1600">
                <a:solidFill>
                  <a:schemeClr val="tx2"/>
                </a:solidFill>
              </a:defRPr>
            </a:lvl4pPr>
            <a:lvl5pPr marL="1143000" indent="-228600">
              <a:buClr>
                <a:schemeClr val="accent3"/>
              </a:buClr>
              <a:buFont typeface="Wingdings" panose="05000000000000000000" pitchFamily="2" charset="2"/>
              <a:buChar char="Ø"/>
              <a:defRPr sz="1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2">
            <a:extLst>
              <a:ext uri="{FF2B5EF4-FFF2-40B4-BE49-F238E27FC236}">
                <a16:creationId xmlns:a16="http://schemas.microsoft.com/office/drawing/2014/main" id="{69359956-C2B4-4EC0-A624-3EA62ED61ECC}"/>
              </a:ext>
            </a:extLst>
          </p:cNvPr>
          <p:cNvSpPr>
            <a:spLocks noGrp="1"/>
          </p:cNvSpPr>
          <p:nvPr>
            <p:ph type="pic" idx="21"/>
          </p:nvPr>
        </p:nvSpPr>
        <p:spPr>
          <a:xfrm>
            <a:off x="8349362" y="1581150"/>
            <a:ext cx="3642169" cy="23161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Text Placeholder 4">
            <a:extLst>
              <a:ext uri="{FF2B5EF4-FFF2-40B4-BE49-F238E27FC236}">
                <a16:creationId xmlns:a16="http://schemas.microsoft.com/office/drawing/2014/main" id="{8395909C-BDE8-4ECB-9CC1-771467AB0205}"/>
              </a:ext>
            </a:extLst>
          </p:cNvPr>
          <p:cNvSpPr>
            <a:spLocks noGrp="1"/>
          </p:cNvSpPr>
          <p:nvPr>
            <p:ph type="body" sz="quarter" idx="22" hasCustomPrompt="1"/>
          </p:nvPr>
        </p:nvSpPr>
        <p:spPr>
          <a:xfrm>
            <a:off x="8349362" y="3897300"/>
            <a:ext cx="3642169" cy="518651"/>
          </a:xfrm>
        </p:spPr>
        <p:txBody>
          <a:bodyPr anchor="b"/>
          <a:lstStyle>
            <a:lvl1pPr marL="0" indent="0" algn="ctr">
              <a:lnSpc>
                <a:spcPct val="80000"/>
              </a:lnSpc>
              <a:spcBef>
                <a:spcPts val="0"/>
              </a:spcBef>
              <a:buNone/>
              <a:defRPr sz="2400" b="1">
                <a:solidFill>
                  <a:schemeClr val="tx1"/>
                </a:solidFill>
              </a:defRPr>
            </a:lvl1pPr>
          </a:lstStyle>
          <a:p>
            <a:pPr lvl="0"/>
            <a:r>
              <a:rPr lang="en-US" dirty="0"/>
              <a:t>Click to add text</a:t>
            </a:r>
          </a:p>
        </p:txBody>
      </p:sp>
      <p:sp>
        <p:nvSpPr>
          <p:cNvPr id="19" name="Content Placeholder 2">
            <a:extLst>
              <a:ext uri="{FF2B5EF4-FFF2-40B4-BE49-F238E27FC236}">
                <a16:creationId xmlns:a16="http://schemas.microsoft.com/office/drawing/2014/main" id="{95B9B5E1-A864-40F4-A5F5-24A299D9D3C7}"/>
              </a:ext>
            </a:extLst>
          </p:cNvPr>
          <p:cNvSpPr>
            <a:spLocks noGrp="1"/>
          </p:cNvSpPr>
          <p:nvPr>
            <p:ph sz="quarter" idx="23"/>
          </p:nvPr>
        </p:nvSpPr>
        <p:spPr>
          <a:xfrm>
            <a:off x="8349362" y="4415951"/>
            <a:ext cx="3642169" cy="1602498"/>
          </a:xfrm>
        </p:spPr>
        <p:txBody>
          <a:bodyPr/>
          <a:lstStyle>
            <a:lvl1pPr marL="228600" indent="-228600">
              <a:buClr>
                <a:schemeClr val="accent3"/>
              </a:buClr>
              <a:defRPr sz="2400">
                <a:solidFill>
                  <a:schemeClr val="tx2"/>
                </a:solidFill>
              </a:defRPr>
            </a:lvl1pPr>
            <a:lvl2pPr marL="457200" indent="-228600">
              <a:buClr>
                <a:schemeClr val="accent3"/>
              </a:buClr>
              <a:defRPr sz="2000">
                <a:solidFill>
                  <a:schemeClr val="tx2"/>
                </a:solidFill>
              </a:defRPr>
            </a:lvl2pPr>
            <a:lvl3pPr marL="685800" indent="-228600">
              <a:buClr>
                <a:schemeClr val="accent3"/>
              </a:buClr>
              <a:defRPr sz="1800">
                <a:solidFill>
                  <a:schemeClr val="tx2"/>
                </a:solidFill>
              </a:defRPr>
            </a:lvl3pPr>
            <a:lvl4pPr marL="914400" indent="-228600">
              <a:buClr>
                <a:schemeClr val="accent3"/>
              </a:buClr>
              <a:defRPr sz="1600">
                <a:solidFill>
                  <a:schemeClr val="tx2"/>
                </a:solidFill>
              </a:defRPr>
            </a:lvl4pPr>
            <a:lvl5pPr marL="1143000" indent="-228600">
              <a:buClr>
                <a:schemeClr val="accent3"/>
              </a:buClr>
              <a:buFont typeface="Wingdings" panose="05000000000000000000" pitchFamily="2" charset="2"/>
              <a:buChar char="Ø"/>
              <a:defRPr sz="14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807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uter scree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A7F671-70CC-4204-B9D9-B6F2591F9A09}"/>
              </a:ext>
            </a:extLst>
          </p:cNvPr>
          <p:cNvSpPr>
            <a:spLocks noGrp="1"/>
          </p:cNvSpPr>
          <p:nvPr>
            <p:ph type="ftr" sz="quarter" idx="11"/>
          </p:nvPr>
        </p:nvSpPr>
        <p:spPr>
          <a:xfrm>
            <a:off x="4030980" y="6265167"/>
            <a:ext cx="4114800" cy="365125"/>
          </a:xfrm>
          <a:prstGeom prst="rect">
            <a:avLst/>
          </a:prstGeom>
        </p:spPr>
        <p:txBody>
          <a:bodyPr/>
          <a:lstStyle>
            <a:lvl1pPr algn="ctr">
              <a:defRPr>
                <a:solidFill>
                  <a:schemeClr val="accent2"/>
                </a:solidFill>
              </a:defRPr>
            </a:lvl1pPr>
          </a:lstStyle>
          <a:p>
            <a:r>
              <a:rPr lang="en-US" dirty="0"/>
              <a:t>Training Template Provided by </a:t>
            </a:r>
            <a:r>
              <a:rPr lang="en-US" dirty="0" err="1"/>
              <a:t>NaBITA</a:t>
            </a:r>
            <a:endParaRPr lang="en-US" dirty="0"/>
          </a:p>
        </p:txBody>
      </p:sp>
      <p:sp>
        <p:nvSpPr>
          <p:cNvPr id="6" name="Slide Number Placeholder 5">
            <a:extLst>
              <a:ext uri="{FF2B5EF4-FFF2-40B4-BE49-F238E27FC236}">
                <a16:creationId xmlns:a16="http://schemas.microsoft.com/office/drawing/2014/main" id="{13D3CA52-B231-4A01-83D9-F4E896336C1E}"/>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7" name="Title 1">
            <a:extLst>
              <a:ext uri="{FF2B5EF4-FFF2-40B4-BE49-F238E27FC236}">
                <a16:creationId xmlns:a16="http://schemas.microsoft.com/office/drawing/2014/main" id="{3EFF530A-9907-4C69-A445-F5C44EFD1807}"/>
              </a:ext>
            </a:extLst>
          </p:cNvPr>
          <p:cNvSpPr>
            <a:spLocks noGrp="1"/>
          </p:cNvSpPr>
          <p:nvPr>
            <p:ph type="title" hasCustomPrompt="1"/>
          </p:nvPr>
        </p:nvSpPr>
        <p:spPr>
          <a:xfrm>
            <a:off x="176530" y="216358"/>
            <a:ext cx="11823700" cy="627022"/>
          </a:xfrm>
        </p:spPr>
        <p:txBody>
          <a:bodyPr/>
          <a:lstStyle/>
          <a:p>
            <a:r>
              <a:rPr lang="en-US" dirty="0"/>
              <a:t>CLICK TO EDIT MASTER TITLE STYLE</a:t>
            </a:r>
          </a:p>
        </p:txBody>
      </p:sp>
      <p:grpSp>
        <p:nvGrpSpPr>
          <p:cNvPr id="10" name="Group 9">
            <a:extLst>
              <a:ext uri="{FF2B5EF4-FFF2-40B4-BE49-F238E27FC236}">
                <a16:creationId xmlns:a16="http://schemas.microsoft.com/office/drawing/2014/main" id="{C121AB0C-1278-4EC5-8704-9A4E5AE93D1F}"/>
              </a:ext>
            </a:extLst>
          </p:cNvPr>
          <p:cNvGrpSpPr/>
          <p:nvPr userDrawn="1"/>
        </p:nvGrpSpPr>
        <p:grpSpPr>
          <a:xfrm>
            <a:off x="5345389" y="1433077"/>
            <a:ext cx="6439261" cy="4923273"/>
            <a:chOff x="6106507" y="2425967"/>
            <a:chExt cx="4977670" cy="3799599"/>
          </a:xfrm>
        </p:grpSpPr>
        <p:sp>
          <p:nvSpPr>
            <p:cNvPr id="11" name="Rectangle 10">
              <a:extLst>
                <a:ext uri="{FF2B5EF4-FFF2-40B4-BE49-F238E27FC236}">
                  <a16:creationId xmlns:a16="http://schemas.microsoft.com/office/drawing/2014/main" id="{B04C1002-2F76-442E-B603-471C16B89016}"/>
                </a:ext>
              </a:extLst>
            </p:cNvPr>
            <p:cNvSpPr/>
            <p:nvPr userDrawn="1"/>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CABDE81-A5CD-42E6-9006-0A9276EAA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3" name="Picture Placeholder 6">
            <a:extLst>
              <a:ext uri="{FF2B5EF4-FFF2-40B4-BE49-F238E27FC236}">
                <a16:creationId xmlns:a16="http://schemas.microsoft.com/office/drawing/2014/main" id="{87426FEF-BDF6-4852-AE1A-8D0FE79A9A40}"/>
              </a:ext>
            </a:extLst>
          </p:cNvPr>
          <p:cNvSpPr>
            <a:spLocks noGrp="1"/>
          </p:cNvSpPr>
          <p:nvPr>
            <p:ph type="pic" sz="quarter" idx="20" hasCustomPrompt="1"/>
          </p:nvPr>
        </p:nvSpPr>
        <p:spPr>
          <a:xfrm>
            <a:off x="5603675" y="1696024"/>
            <a:ext cx="5922687" cy="3340533"/>
          </a:xfrm>
          <a:prstGeom prst="rect">
            <a:avLst/>
          </a:prstGeom>
        </p:spPr>
        <p:txBody>
          <a:bodyPr/>
          <a:lstStyle>
            <a:lvl1pPr marL="0" indent="0" algn="ctr">
              <a:lnSpc>
                <a:spcPct val="100000"/>
              </a:lnSpc>
              <a:spcBef>
                <a:spcPts val="0"/>
              </a:spcBef>
              <a:buNone/>
              <a:defRPr sz="1800">
                <a:solidFill>
                  <a:schemeClr val="bg2"/>
                </a:solidFill>
              </a:defRPr>
            </a:lvl1pPr>
          </a:lstStyle>
          <a:p>
            <a:r>
              <a:rPr lang="en-US" dirty="0"/>
              <a:t>Insert screenshot of your referral form</a:t>
            </a:r>
          </a:p>
        </p:txBody>
      </p:sp>
    </p:spTree>
    <p:extLst>
      <p:ext uri="{BB962C8B-B14F-4D97-AF65-F5344CB8AC3E}">
        <p14:creationId xmlns:p14="http://schemas.microsoft.com/office/powerpoint/2010/main" val="346277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01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ED9D-F955-4972-B677-854C45798932}"/>
              </a:ext>
            </a:extLst>
          </p:cNvPr>
          <p:cNvSpPr>
            <a:spLocks noGrp="1"/>
          </p:cNvSpPr>
          <p:nvPr>
            <p:ph type="title" hasCustomPrompt="1"/>
          </p:nvPr>
        </p:nvSpPr>
        <p:spPr>
          <a:xfrm>
            <a:off x="923925" y="440594"/>
            <a:ext cx="10515600" cy="2852737"/>
          </a:xfrm>
        </p:spPr>
        <p:txBody>
          <a:bodyPr anchor="b"/>
          <a:lstStyle>
            <a:lvl1pPr>
              <a:defRPr sz="6000"/>
            </a:lvl1pPr>
          </a:lstStyle>
          <a:p>
            <a:r>
              <a:rPr lang="en-US" dirty="0"/>
              <a:t>Section Header Title</a:t>
            </a:r>
          </a:p>
        </p:txBody>
      </p:sp>
      <p:sp>
        <p:nvSpPr>
          <p:cNvPr id="3" name="Text Placeholder 2">
            <a:extLst>
              <a:ext uri="{FF2B5EF4-FFF2-40B4-BE49-F238E27FC236}">
                <a16:creationId xmlns:a16="http://schemas.microsoft.com/office/drawing/2014/main" id="{3263311D-9EE4-446E-9ED7-9A41A9A7A6C9}"/>
              </a:ext>
            </a:extLst>
          </p:cNvPr>
          <p:cNvSpPr>
            <a:spLocks noGrp="1"/>
          </p:cNvSpPr>
          <p:nvPr>
            <p:ph type="body" idx="1" hasCustomPrompt="1"/>
          </p:nvPr>
        </p:nvSpPr>
        <p:spPr>
          <a:xfrm>
            <a:off x="923925" y="3837718"/>
            <a:ext cx="10515600"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5" name="Footer Placeholder 4">
            <a:extLst>
              <a:ext uri="{FF2B5EF4-FFF2-40B4-BE49-F238E27FC236}">
                <a16:creationId xmlns:a16="http://schemas.microsoft.com/office/drawing/2014/main" id="{D0356AF7-F8C9-492F-AB48-3C9938BE7870}"/>
              </a:ext>
            </a:extLst>
          </p:cNvPr>
          <p:cNvSpPr>
            <a:spLocks noGrp="1"/>
          </p:cNvSpPr>
          <p:nvPr>
            <p:ph type="ftr" sz="quarter" idx="11"/>
          </p:nvPr>
        </p:nvSpPr>
        <p:spPr>
          <a:xfrm>
            <a:off x="4038600" y="6356350"/>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6" name="Slide Number Placeholder 5">
            <a:extLst>
              <a:ext uri="{FF2B5EF4-FFF2-40B4-BE49-F238E27FC236}">
                <a16:creationId xmlns:a16="http://schemas.microsoft.com/office/drawing/2014/main" id="{065A2578-E22B-43EF-BFDA-8049F17C26BC}"/>
              </a:ext>
            </a:extLst>
          </p:cNvPr>
          <p:cNvSpPr>
            <a:spLocks noGrp="1"/>
          </p:cNvSpPr>
          <p:nvPr>
            <p:ph type="sldNum" sz="quarter" idx="12"/>
          </p:nvPr>
        </p:nvSpPr>
        <p:spPr/>
        <p:txBody>
          <a:bodyPr/>
          <a:lstStyle/>
          <a:p>
            <a:fld id="{17B7D619-569F-4E0A-BFC7-20C1C1ACD93D}" type="slidenum">
              <a:rPr lang="en-US" smtClean="0"/>
              <a:t>‹#›</a:t>
            </a:fld>
            <a:endParaRPr lang="en-US"/>
          </a:p>
        </p:txBody>
      </p:sp>
      <p:cxnSp>
        <p:nvCxnSpPr>
          <p:cNvPr id="10" name="Straight Connector 9">
            <a:extLst>
              <a:ext uri="{FF2B5EF4-FFF2-40B4-BE49-F238E27FC236}">
                <a16:creationId xmlns:a16="http://schemas.microsoft.com/office/drawing/2014/main" id="{3D2BC0BD-7D00-43F4-998A-3332D856DA36}"/>
              </a:ext>
            </a:extLst>
          </p:cNvPr>
          <p:cNvCxnSpPr>
            <a:cxnSpLocks/>
          </p:cNvCxnSpPr>
          <p:nvPr userDrawn="1"/>
        </p:nvCxnSpPr>
        <p:spPr>
          <a:xfrm>
            <a:off x="923925" y="3564670"/>
            <a:ext cx="1143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406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6934-3762-4669-9427-CC718C2ACF1A}"/>
              </a:ext>
            </a:extLst>
          </p:cNvPr>
          <p:cNvSpPr>
            <a:spLocks noGrp="1"/>
          </p:cNvSpPr>
          <p:nvPr>
            <p:ph type="title" hasCustomPrompt="1"/>
          </p:nvPr>
        </p:nvSpPr>
        <p:spPr>
          <a:xfrm>
            <a:off x="192518" y="219076"/>
            <a:ext cx="11807712" cy="62430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B24089-1E08-4C82-B552-9E91DFA976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1B41DC4-4BDF-4A76-8F22-9A16D17D5E7A}"/>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6" name="Slide Number Placeholder 5">
            <a:extLst>
              <a:ext uri="{FF2B5EF4-FFF2-40B4-BE49-F238E27FC236}">
                <a16:creationId xmlns:a16="http://schemas.microsoft.com/office/drawing/2014/main" id="{60B843B2-7B2A-4FB3-8409-2B3F4100C3DF}"/>
              </a:ext>
            </a:extLst>
          </p:cNvPr>
          <p:cNvSpPr>
            <a:spLocks noGrp="1"/>
          </p:cNvSpPr>
          <p:nvPr>
            <p:ph type="sldNum" sz="quarter" idx="12"/>
          </p:nvPr>
        </p:nvSpPr>
        <p:spPr/>
        <p:txBody>
          <a:bodyPr/>
          <a:lstStyle/>
          <a:p>
            <a:fld id="{17B7D619-569F-4E0A-BFC7-20C1C1ACD93D}" type="slidenum">
              <a:rPr lang="en-US" smtClean="0"/>
              <a:t>‹#›</a:t>
            </a:fld>
            <a:endParaRPr lang="en-US"/>
          </a:p>
        </p:txBody>
      </p:sp>
    </p:spTree>
    <p:extLst>
      <p:ext uri="{BB962C8B-B14F-4D97-AF65-F5344CB8AC3E}">
        <p14:creationId xmlns:p14="http://schemas.microsoft.com/office/powerpoint/2010/main" val="34871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6934-3762-4669-9427-CC718C2ACF1A}"/>
              </a:ext>
            </a:extLst>
          </p:cNvPr>
          <p:cNvSpPr>
            <a:spLocks noGrp="1"/>
          </p:cNvSpPr>
          <p:nvPr>
            <p:ph type="title" hasCustomPrompt="1"/>
          </p:nvPr>
        </p:nvSpPr>
        <p:spPr>
          <a:xfrm>
            <a:off x="176528" y="230883"/>
            <a:ext cx="11823700" cy="5893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B24089-1E08-4C82-B552-9E91DFA97680}"/>
              </a:ext>
            </a:extLst>
          </p:cNvPr>
          <p:cNvSpPr>
            <a:spLocks noGrp="1"/>
          </p:cNvSpPr>
          <p:nvPr>
            <p:ph idx="1"/>
          </p:nvPr>
        </p:nvSpPr>
        <p:spPr>
          <a:xfrm>
            <a:off x="177799" y="1790700"/>
            <a:ext cx="11823699" cy="4309654"/>
          </a:xfrm>
        </p:spPr>
        <p:txBody>
          <a:bodyPr/>
          <a:lstStyle>
            <a:lvl1pPr>
              <a:defRPr>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1B41DC4-4BDF-4A76-8F22-9A16D17D5E7A}"/>
              </a:ext>
            </a:extLst>
          </p:cNvPr>
          <p:cNvSpPr>
            <a:spLocks noGrp="1"/>
          </p:cNvSpPr>
          <p:nvPr>
            <p:ph type="ftr" sz="quarter" idx="11"/>
          </p:nvPr>
        </p:nvSpPr>
        <p:spPr>
          <a:xfrm>
            <a:off x="4030979" y="6261992"/>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6" name="Slide Number Placeholder 5">
            <a:extLst>
              <a:ext uri="{FF2B5EF4-FFF2-40B4-BE49-F238E27FC236}">
                <a16:creationId xmlns:a16="http://schemas.microsoft.com/office/drawing/2014/main" id="{60B843B2-7B2A-4FB3-8409-2B3F4100C3DF}"/>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9" name="Text Placeholder 4">
            <a:extLst>
              <a:ext uri="{FF2B5EF4-FFF2-40B4-BE49-F238E27FC236}">
                <a16:creationId xmlns:a16="http://schemas.microsoft.com/office/drawing/2014/main" id="{BDF57E6D-29C4-4C63-85A2-B8736EC745CB}"/>
              </a:ext>
            </a:extLst>
          </p:cNvPr>
          <p:cNvSpPr>
            <a:spLocks noGrp="1"/>
          </p:cNvSpPr>
          <p:nvPr>
            <p:ph type="body" sz="quarter" idx="14" hasCustomPrompt="1"/>
          </p:nvPr>
        </p:nvSpPr>
        <p:spPr>
          <a:xfrm>
            <a:off x="176530" y="1246595"/>
            <a:ext cx="11823698" cy="442176"/>
          </a:xfrm>
        </p:spPr>
        <p:txBody>
          <a:bodyPr/>
          <a:lstStyle>
            <a:lvl1pPr marL="0" indent="0" algn="l" defTabSz="685800" rtl="0" eaLnBrk="1" latinLnBrk="0" hangingPunct="1">
              <a:lnSpc>
                <a:spcPct val="100000"/>
              </a:lnSpc>
              <a:spcBef>
                <a:spcPts val="450"/>
              </a:spcBef>
              <a:buFont typeface="Arial" panose="020B0604020202020204" pitchFamily="34" charset="0"/>
              <a:buNone/>
              <a:defRPr lang="en-US" sz="2400" kern="1200" cap="none" baseline="0" dirty="0">
                <a:solidFill>
                  <a:schemeClr val="accent1"/>
                </a:solidFill>
                <a:latin typeface="+mj-lt"/>
                <a:ea typeface="+mn-ea"/>
                <a:cs typeface="+mn-cs"/>
              </a:defRPr>
            </a:lvl1pPr>
          </a:lstStyle>
          <a:p>
            <a:pPr lvl="0"/>
            <a:r>
              <a:rPr lang="en-US" dirty="0"/>
              <a:t>Edit Master Text Styles</a:t>
            </a:r>
          </a:p>
        </p:txBody>
      </p:sp>
    </p:spTree>
    <p:extLst>
      <p:ext uri="{BB962C8B-B14F-4D97-AF65-F5344CB8AC3E}">
        <p14:creationId xmlns:p14="http://schemas.microsoft.com/office/powerpoint/2010/main" val="239261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CFE3-DFA5-478C-AE18-E7636F18ED03}"/>
              </a:ext>
            </a:extLst>
          </p:cNvPr>
          <p:cNvSpPr>
            <a:spLocks noGrp="1"/>
          </p:cNvSpPr>
          <p:nvPr>
            <p:ph type="title" hasCustomPrompt="1"/>
          </p:nvPr>
        </p:nvSpPr>
        <p:spPr>
          <a:xfrm>
            <a:off x="177799" y="230883"/>
            <a:ext cx="11807712" cy="62286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AD6CD2A-745F-425F-8666-0876A9D8229B}"/>
              </a:ext>
            </a:extLst>
          </p:cNvPr>
          <p:cNvSpPr>
            <a:spLocks noGrp="1"/>
          </p:cNvSpPr>
          <p:nvPr>
            <p:ph sz="half" idx="1"/>
          </p:nvPr>
        </p:nvSpPr>
        <p:spPr>
          <a:xfrm>
            <a:off x="177799" y="1482725"/>
            <a:ext cx="5851525" cy="4565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D95D334-6447-4A1C-AF5C-E796AEE063BC}"/>
              </a:ext>
            </a:extLst>
          </p:cNvPr>
          <p:cNvSpPr>
            <a:spLocks noGrp="1"/>
          </p:cNvSpPr>
          <p:nvPr>
            <p:ph sz="half" idx="2"/>
          </p:nvPr>
        </p:nvSpPr>
        <p:spPr>
          <a:xfrm>
            <a:off x="6162679" y="1482725"/>
            <a:ext cx="5838822" cy="4565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98AE495-E0D4-4ADA-8C38-96897E48E220}"/>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7" name="Slide Number Placeholder 6">
            <a:extLst>
              <a:ext uri="{FF2B5EF4-FFF2-40B4-BE49-F238E27FC236}">
                <a16:creationId xmlns:a16="http://schemas.microsoft.com/office/drawing/2014/main" id="{4AB8BFB8-527A-4935-99D6-0C110448261C}"/>
              </a:ext>
            </a:extLst>
          </p:cNvPr>
          <p:cNvSpPr>
            <a:spLocks noGrp="1"/>
          </p:cNvSpPr>
          <p:nvPr>
            <p:ph type="sldNum" sz="quarter" idx="12"/>
          </p:nvPr>
        </p:nvSpPr>
        <p:spPr/>
        <p:txBody>
          <a:bodyPr/>
          <a:lstStyle/>
          <a:p>
            <a:fld id="{17B7D619-569F-4E0A-BFC7-20C1C1ACD93D}" type="slidenum">
              <a:rPr lang="en-US" smtClean="0"/>
              <a:t>‹#›</a:t>
            </a:fld>
            <a:endParaRPr lang="en-US"/>
          </a:p>
        </p:txBody>
      </p:sp>
    </p:spTree>
    <p:extLst>
      <p:ext uri="{BB962C8B-B14F-4D97-AF65-F5344CB8AC3E}">
        <p14:creationId xmlns:p14="http://schemas.microsoft.com/office/powerpoint/2010/main" val="28402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F29F10-0AE9-44F0-8E7D-91691E973429}"/>
              </a:ext>
            </a:extLst>
          </p:cNvPr>
          <p:cNvSpPr>
            <a:spLocks noGrp="1"/>
          </p:cNvSpPr>
          <p:nvPr>
            <p:ph type="body" idx="1"/>
          </p:nvPr>
        </p:nvSpPr>
        <p:spPr>
          <a:xfrm>
            <a:off x="177800" y="1478755"/>
            <a:ext cx="5816599" cy="502445"/>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6A39E04-4BAF-4BA1-87F7-2A210AF7C859}"/>
              </a:ext>
            </a:extLst>
          </p:cNvPr>
          <p:cNvSpPr>
            <a:spLocks noGrp="1"/>
          </p:cNvSpPr>
          <p:nvPr>
            <p:ph sz="half" idx="2"/>
          </p:nvPr>
        </p:nvSpPr>
        <p:spPr>
          <a:xfrm>
            <a:off x="184150" y="2077532"/>
            <a:ext cx="5816599" cy="39824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1D3C3D4-F64D-4FAD-BA30-41965DC77786}"/>
              </a:ext>
            </a:extLst>
          </p:cNvPr>
          <p:cNvSpPr>
            <a:spLocks noGrp="1"/>
          </p:cNvSpPr>
          <p:nvPr>
            <p:ph type="body" sz="quarter" idx="3"/>
          </p:nvPr>
        </p:nvSpPr>
        <p:spPr>
          <a:xfrm>
            <a:off x="6194427" y="1497805"/>
            <a:ext cx="5807073" cy="502445"/>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793F365-936F-4AF9-BB60-23096343CC63}"/>
              </a:ext>
            </a:extLst>
          </p:cNvPr>
          <p:cNvSpPr>
            <a:spLocks noGrp="1"/>
          </p:cNvSpPr>
          <p:nvPr>
            <p:ph sz="quarter" idx="4"/>
          </p:nvPr>
        </p:nvSpPr>
        <p:spPr>
          <a:xfrm>
            <a:off x="6207127" y="2096581"/>
            <a:ext cx="5807073" cy="39824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338D4CB-1FCE-4EE4-ABB8-6CB60E5C8735}"/>
              </a:ext>
            </a:extLst>
          </p:cNvPr>
          <p:cNvSpPr>
            <a:spLocks noGrp="1"/>
          </p:cNvSpPr>
          <p:nvPr>
            <p:ph type="ftr" sz="quarter" idx="11"/>
          </p:nvPr>
        </p:nvSpPr>
        <p:spPr>
          <a:xfrm>
            <a:off x="403098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9" name="Slide Number Placeholder 8">
            <a:extLst>
              <a:ext uri="{FF2B5EF4-FFF2-40B4-BE49-F238E27FC236}">
                <a16:creationId xmlns:a16="http://schemas.microsoft.com/office/drawing/2014/main" id="{91DC9BEB-5851-48C9-8471-6020C737A880}"/>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10" name="Title 1">
            <a:extLst>
              <a:ext uri="{FF2B5EF4-FFF2-40B4-BE49-F238E27FC236}">
                <a16:creationId xmlns:a16="http://schemas.microsoft.com/office/drawing/2014/main" id="{44343DF7-BB1E-4A01-AFE0-D47EA35408DC}"/>
              </a:ext>
            </a:extLst>
          </p:cNvPr>
          <p:cNvSpPr>
            <a:spLocks noGrp="1"/>
          </p:cNvSpPr>
          <p:nvPr>
            <p:ph type="title" hasCustomPrompt="1"/>
          </p:nvPr>
        </p:nvSpPr>
        <p:spPr>
          <a:xfrm>
            <a:off x="184150" y="230883"/>
            <a:ext cx="11823700" cy="641174"/>
          </a:xfrm>
        </p:spPr>
        <p:txBody>
          <a:bodyPr/>
          <a:lstStyle/>
          <a:p>
            <a:r>
              <a:rPr lang="en-US" dirty="0"/>
              <a:t>CLICK TO EDIT MASTER TITLE STYLE</a:t>
            </a:r>
          </a:p>
        </p:txBody>
      </p:sp>
    </p:spTree>
    <p:extLst>
      <p:ext uri="{BB962C8B-B14F-4D97-AF65-F5344CB8AC3E}">
        <p14:creationId xmlns:p14="http://schemas.microsoft.com/office/powerpoint/2010/main" val="423591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CB67-B32B-46F6-BCC1-8E46A641A7F1}"/>
              </a:ext>
            </a:extLst>
          </p:cNvPr>
          <p:cNvSpPr>
            <a:spLocks noGrp="1"/>
          </p:cNvSpPr>
          <p:nvPr>
            <p:ph type="title" hasCustomPrompt="1"/>
          </p:nvPr>
        </p:nvSpPr>
        <p:spPr>
          <a:xfrm>
            <a:off x="192518" y="228601"/>
            <a:ext cx="11807712" cy="623656"/>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6669694-9282-410C-B2CF-F27E525AD0D1}"/>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5" name="Slide Number Placeholder 4">
            <a:extLst>
              <a:ext uri="{FF2B5EF4-FFF2-40B4-BE49-F238E27FC236}">
                <a16:creationId xmlns:a16="http://schemas.microsoft.com/office/drawing/2014/main" id="{50BDE483-77D8-484D-BB23-4B16F5C2EB98}"/>
              </a:ext>
            </a:extLst>
          </p:cNvPr>
          <p:cNvSpPr>
            <a:spLocks noGrp="1"/>
          </p:cNvSpPr>
          <p:nvPr>
            <p:ph type="sldNum" sz="quarter" idx="12"/>
          </p:nvPr>
        </p:nvSpPr>
        <p:spPr/>
        <p:txBody>
          <a:bodyPr/>
          <a:lstStyle/>
          <a:p>
            <a:fld id="{17B7D619-569F-4E0A-BFC7-20C1C1ACD93D}" type="slidenum">
              <a:rPr lang="en-US" smtClean="0"/>
              <a:t>‹#›</a:t>
            </a:fld>
            <a:endParaRPr lang="en-US"/>
          </a:p>
        </p:txBody>
      </p:sp>
    </p:spTree>
    <p:extLst>
      <p:ext uri="{BB962C8B-B14F-4D97-AF65-F5344CB8AC3E}">
        <p14:creationId xmlns:p14="http://schemas.microsoft.com/office/powerpoint/2010/main" val="392762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CB67-B32B-46F6-BCC1-8E46A641A7F1}"/>
              </a:ext>
            </a:extLst>
          </p:cNvPr>
          <p:cNvSpPr>
            <a:spLocks noGrp="1"/>
          </p:cNvSpPr>
          <p:nvPr>
            <p:ph type="title" hasCustomPrompt="1"/>
          </p:nvPr>
        </p:nvSpPr>
        <p:spPr>
          <a:xfrm>
            <a:off x="192518" y="228600"/>
            <a:ext cx="11807712" cy="605902"/>
          </a:xfrm>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66669694-9282-410C-B2CF-F27E525AD0D1}"/>
              </a:ext>
            </a:extLst>
          </p:cNvPr>
          <p:cNvSpPr>
            <a:spLocks noGrp="1"/>
          </p:cNvSpPr>
          <p:nvPr>
            <p:ph type="ftr" sz="quarter" idx="11"/>
          </p:nvPr>
        </p:nvSpPr>
        <p:spPr>
          <a:xfrm>
            <a:off x="4038600" y="6261992"/>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5" name="Slide Number Placeholder 4">
            <a:extLst>
              <a:ext uri="{FF2B5EF4-FFF2-40B4-BE49-F238E27FC236}">
                <a16:creationId xmlns:a16="http://schemas.microsoft.com/office/drawing/2014/main" id="{50BDE483-77D8-484D-BB23-4B16F5C2EB98}"/>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7" name="Chart Placeholder 6">
            <a:extLst>
              <a:ext uri="{FF2B5EF4-FFF2-40B4-BE49-F238E27FC236}">
                <a16:creationId xmlns:a16="http://schemas.microsoft.com/office/drawing/2014/main" id="{21FD29A1-BAB0-4530-B5CE-097680BCF80A}"/>
              </a:ext>
            </a:extLst>
          </p:cNvPr>
          <p:cNvSpPr>
            <a:spLocks noGrp="1"/>
          </p:cNvSpPr>
          <p:nvPr>
            <p:ph type="chart" sz="quarter" idx="13" hasCustomPrompt="1"/>
          </p:nvPr>
        </p:nvSpPr>
        <p:spPr>
          <a:xfrm>
            <a:off x="480632" y="1520292"/>
            <a:ext cx="5402263" cy="4349750"/>
          </a:xfrm>
        </p:spPr>
        <p:txBody>
          <a:bodyPr/>
          <a:lstStyle>
            <a:lvl1pPr>
              <a:defRPr/>
            </a:lvl1pPr>
          </a:lstStyle>
          <a:p>
            <a:r>
              <a:rPr lang="en-US" dirty="0"/>
              <a:t>Insert your team’s data</a:t>
            </a:r>
          </a:p>
        </p:txBody>
      </p:sp>
      <p:sp>
        <p:nvSpPr>
          <p:cNvPr id="10" name="Chart Placeholder 6">
            <a:extLst>
              <a:ext uri="{FF2B5EF4-FFF2-40B4-BE49-F238E27FC236}">
                <a16:creationId xmlns:a16="http://schemas.microsoft.com/office/drawing/2014/main" id="{1CA0839D-314D-4315-A839-A933E1063AB7}"/>
              </a:ext>
            </a:extLst>
          </p:cNvPr>
          <p:cNvSpPr>
            <a:spLocks noGrp="1"/>
          </p:cNvSpPr>
          <p:nvPr>
            <p:ph type="chart" sz="quarter" idx="14" hasCustomPrompt="1"/>
          </p:nvPr>
        </p:nvSpPr>
        <p:spPr>
          <a:xfrm>
            <a:off x="6309105" y="1520292"/>
            <a:ext cx="5402263" cy="4349750"/>
          </a:xfrm>
        </p:spPr>
        <p:txBody>
          <a:bodyPr/>
          <a:lstStyle>
            <a:lvl1pPr>
              <a:defRPr/>
            </a:lvl1pPr>
          </a:lstStyle>
          <a:p>
            <a:r>
              <a:rPr lang="en-US" dirty="0"/>
              <a:t>Insert your team’s data</a:t>
            </a:r>
          </a:p>
        </p:txBody>
      </p:sp>
    </p:spTree>
    <p:extLst>
      <p:ext uri="{BB962C8B-B14F-4D97-AF65-F5344CB8AC3E}">
        <p14:creationId xmlns:p14="http://schemas.microsoft.com/office/powerpoint/2010/main" val="7206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0BD79E-0036-49B7-962C-15FD32DCE801}"/>
              </a:ext>
            </a:extLst>
          </p:cNvPr>
          <p:cNvSpPr>
            <a:spLocks noGrp="1"/>
          </p:cNvSpPr>
          <p:nvPr>
            <p:ph type="ftr" sz="quarter" idx="11"/>
          </p:nvPr>
        </p:nvSpPr>
        <p:spPr>
          <a:xfrm>
            <a:off x="4038600" y="6261991"/>
            <a:ext cx="4114800" cy="365125"/>
          </a:xfrm>
          <a:prstGeom prst="rect">
            <a:avLst/>
          </a:prstGeom>
        </p:spPr>
        <p:txBody>
          <a:bodyPr/>
          <a:lstStyle>
            <a:lvl1pPr>
              <a:defRPr>
                <a:solidFill>
                  <a:schemeClr val="accent2"/>
                </a:solidFill>
              </a:defRPr>
            </a:lvl1pPr>
          </a:lstStyle>
          <a:p>
            <a:pPr algn="ctr"/>
            <a:r>
              <a:rPr lang="en-US" dirty="0"/>
              <a:t>Training Template Provided by </a:t>
            </a:r>
            <a:r>
              <a:rPr lang="en-US" dirty="0" err="1"/>
              <a:t>NaBITA</a:t>
            </a:r>
            <a:endParaRPr lang="en-US" dirty="0"/>
          </a:p>
        </p:txBody>
      </p:sp>
      <p:sp>
        <p:nvSpPr>
          <p:cNvPr id="4" name="Slide Number Placeholder 3">
            <a:extLst>
              <a:ext uri="{FF2B5EF4-FFF2-40B4-BE49-F238E27FC236}">
                <a16:creationId xmlns:a16="http://schemas.microsoft.com/office/drawing/2014/main" id="{C21BD148-8500-4A7B-8EC4-171F15BB2B67}"/>
              </a:ext>
            </a:extLst>
          </p:cNvPr>
          <p:cNvSpPr>
            <a:spLocks noGrp="1"/>
          </p:cNvSpPr>
          <p:nvPr>
            <p:ph type="sldNum" sz="quarter" idx="12"/>
          </p:nvPr>
        </p:nvSpPr>
        <p:spPr/>
        <p:txBody>
          <a:bodyPr/>
          <a:lstStyle/>
          <a:p>
            <a:fld id="{17B7D619-569F-4E0A-BFC7-20C1C1ACD93D}" type="slidenum">
              <a:rPr lang="en-US" smtClean="0"/>
              <a:t>‹#›</a:t>
            </a:fld>
            <a:endParaRPr lang="en-US"/>
          </a:p>
        </p:txBody>
      </p:sp>
      <p:sp>
        <p:nvSpPr>
          <p:cNvPr id="5" name="Title 1">
            <a:extLst>
              <a:ext uri="{FF2B5EF4-FFF2-40B4-BE49-F238E27FC236}">
                <a16:creationId xmlns:a16="http://schemas.microsoft.com/office/drawing/2014/main" id="{A63C3E0F-5DE0-45B3-828C-252F6B133F35}"/>
              </a:ext>
            </a:extLst>
          </p:cNvPr>
          <p:cNvSpPr>
            <a:spLocks noGrp="1"/>
          </p:cNvSpPr>
          <p:nvPr>
            <p:ph type="title" hasCustomPrompt="1"/>
          </p:nvPr>
        </p:nvSpPr>
        <p:spPr>
          <a:xfrm>
            <a:off x="174625" y="235510"/>
            <a:ext cx="11823700" cy="601511"/>
          </a:xfrm>
        </p:spPr>
        <p:txBody>
          <a:bodyPr anchor="ctr"/>
          <a:lstStyle/>
          <a:p>
            <a:r>
              <a:rPr lang="en-US" dirty="0"/>
              <a:t>CLICK TO EDIT MASTER TITLE STYLE</a:t>
            </a:r>
          </a:p>
        </p:txBody>
      </p:sp>
      <p:sp>
        <p:nvSpPr>
          <p:cNvPr id="6" name="Text Placeholder 42">
            <a:extLst>
              <a:ext uri="{FF2B5EF4-FFF2-40B4-BE49-F238E27FC236}">
                <a16:creationId xmlns:a16="http://schemas.microsoft.com/office/drawing/2014/main" id="{1C9D737D-7215-481F-8935-19424524FEAF}"/>
              </a:ext>
            </a:extLst>
          </p:cNvPr>
          <p:cNvSpPr>
            <a:spLocks noGrp="1"/>
          </p:cNvSpPr>
          <p:nvPr>
            <p:ph type="body" sz="quarter" idx="29" hasCustomPrompt="1"/>
          </p:nvPr>
        </p:nvSpPr>
        <p:spPr>
          <a:xfrm>
            <a:off x="333909" y="1863590"/>
            <a:ext cx="2494482" cy="1138969"/>
          </a:xfrm>
          <a:prstGeom prst="rect">
            <a:avLst/>
          </a:prstGeom>
          <a:ln w="12700">
            <a:noFill/>
          </a:ln>
        </p:spPr>
        <p:txBody>
          <a:bodyPr lIns="0" tIns="0" rIns="0" bIns="0" anchor="b">
            <a:normAutofit/>
          </a:bodyPr>
          <a:lstStyle>
            <a:lvl1pPr marL="0" indent="0" algn="ctr">
              <a:lnSpc>
                <a:spcPct val="100000"/>
              </a:lnSpc>
              <a:spcBef>
                <a:spcPts val="0"/>
              </a:spcBef>
              <a:buNone/>
              <a:defRPr sz="1600" b="0">
                <a:solidFill>
                  <a:schemeClr val="accent2"/>
                </a:solidFill>
              </a:defRPr>
            </a:lvl1pPr>
          </a:lstStyle>
          <a:p>
            <a:pPr lvl="0"/>
            <a:r>
              <a:rPr lang="en-US" dirty="0"/>
              <a:t>Content</a:t>
            </a:r>
          </a:p>
        </p:txBody>
      </p:sp>
      <p:sp>
        <p:nvSpPr>
          <p:cNvPr id="7" name="Text Placeholder 42">
            <a:extLst>
              <a:ext uri="{FF2B5EF4-FFF2-40B4-BE49-F238E27FC236}">
                <a16:creationId xmlns:a16="http://schemas.microsoft.com/office/drawing/2014/main" id="{096CFA01-F7BA-47A9-B292-A56A35BD98A1}"/>
              </a:ext>
            </a:extLst>
          </p:cNvPr>
          <p:cNvSpPr>
            <a:spLocks noGrp="1"/>
          </p:cNvSpPr>
          <p:nvPr>
            <p:ph type="body" sz="quarter" idx="30" hasCustomPrompt="1"/>
          </p:nvPr>
        </p:nvSpPr>
        <p:spPr>
          <a:xfrm>
            <a:off x="581025" y="3074317"/>
            <a:ext cx="2000250" cy="307642"/>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4"/>
                </a:solidFill>
                <a:latin typeface="+mn-lt"/>
              </a:defRPr>
            </a:lvl1pPr>
          </a:lstStyle>
          <a:p>
            <a:pPr lvl="0"/>
            <a:r>
              <a:rPr lang="en-US" dirty="0"/>
              <a:t>Date</a:t>
            </a:r>
          </a:p>
        </p:txBody>
      </p:sp>
      <p:sp>
        <p:nvSpPr>
          <p:cNvPr id="8" name="Rectangle 7">
            <a:extLst>
              <a:ext uri="{FF2B5EF4-FFF2-40B4-BE49-F238E27FC236}">
                <a16:creationId xmlns:a16="http://schemas.microsoft.com/office/drawing/2014/main" id="{961124FB-B2FD-49B9-A11B-550889DFF016}"/>
              </a:ext>
            </a:extLst>
          </p:cNvPr>
          <p:cNvSpPr/>
          <p:nvPr userDrawn="1"/>
        </p:nvSpPr>
        <p:spPr>
          <a:xfrm>
            <a:off x="1428750" y="3693770"/>
            <a:ext cx="304800" cy="30764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B04C36C9-CA6B-49B4-BCAE-2DC3C09D8789}"/>
              </a:ext>
            </a:extLst>
          </p:cNvPr>
          <p:cNvSpPr/>
          <p:nvPr userDrawn="1"/>
        </p:nvSpPr>
        <p:spPr>
          <a:xfrm>
            <a:off x="3524249" y="3706802"/>
            <a:ext cx="304800" cy="30764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E19451-83F8-40E6-B6E6-9C3B0FDD70F8}"/>
              </a:ext>
            </a:extLst>
          </p:cNvPr>
          <p:cNvSpPr/>
          <p:nvPr userDrawn="1"/>
        </p:nvSpPr>
        <p:spPr>
          <a:xfrm>
            <a:off x="5934075" y="3686331"/>
            <a:ext cx="304800" cy="30764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B782BF-A9F9-4672-9E40-B0AD61BB4153}"/>
              </a:ext>
            </a:extLst>
          </p:cNvPr>
          <p:cNvSpPr/>
          <p:nvPr userDrawn="1"/>
        </p:nvSpPr>
        <p:spPr>
          <a:xfrm>
            <a:off x="8343901" y="3706802"/>
            <a:ext cx="304800" cy="307642"/>
          </a:xfrm>
          <a:prstGeom prst="rect">
            <a:avLst/>
          </a:prstGeo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EDE8C2-86FC-4839-8376-72E07EAFF808}"/>
              </a:ext>
            </a:extLst>
          </p:cNvPr>
          <p:cNvSpPr/>
          <p:nvPr userDrawn="1"/>
        </p:nvSpPr>
        <p:spPr>
          <a:xfrm>
            <a:off x="10439400" y="3665860"/>
            <a:ext cx="304800" cy="30764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 Placeholder 42">
            <a:extLst>
              <a:ext uri="{FF2B5EF4-FFF2-40B4-BE49-F238E27FC236}">
                <a16:creationId xmlns:a16="http://schemas.microsoft.com/office/drawing/2014/main" id="{EC1D9B3F-A863-4CD8-B5F0-7F3E64DB2361}"/>
              </a:ext>
            </a:extLst>
          </p:cNvPr>
          <p:cNvSpPr>
            <a:spLocks noGrp="1"/>
          </p:cNvSpPr>
          <p:nvPr>
            <p:ph type="body" sz="quarter" idx="32" hasCustomPrompt="1"/>
          </p:nvPr>
        </p:nvSpPr>
        <p:spPr>
          <a:xfrm>
            <a:off x="9591675" y="3035124"/>
            <a:ext cx="2000250" cy="307642"/>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4"/>
                </a:solidFill>
                <a:latin typeface="+mn-lt"/>
              </a:defRPr>
            </a:lvl1pPr>
          </a:lstStyle>
          <a:p>
            <a:pPr lvl="0"/>
            <a:r>
              <a:rPr lang="en-US" dirty="0"/>
              <a:t>Date</a:t>
            </a:r>
          </a:p>
        </p:txBody>
      </p:sp>
      <p:sp>
        <p:nvSpPr>
          <p:cNvPr id="16" name="Text Placeholder 42">
            <a:extLst>
              <a:ext uri="{FF2B5EF4-FFF2-40B4-BE49-F238E27FC236}">
                <a16:creationId xmlns:a16="http://schemas.microsoft.com/office/drawing/2014/main" id="{54236A3B-6DA2-46D3-83BD-2B0FDC3F2199}"/>
              </a:ext>
            </a:extLst>
          </p:cNvPr>
          <p:cNvSpPr>
            <a:spLocks noGrp="1"/>
          </p:cNvSpPr>
          <p:nvPr>
            <p:ph type="body" sz="quarter" idx="34" hasCustomPrompt="1"/>
          </p:nvPr>
        </p:nvSpPr>
        <p:spPr>
          <a:xfrm>
            <a:off x="2676524" y="5559250"/>
            <a:ext cx="2000250" cy="307642"/>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4"/>
                </a:solidFill>
                <a:latin typeface="+mn-lt"/>
              </a:defRPr>
            </a:lvl1pPr>
          </a:lstStyle>
          <a:p>
            <a:pPr lvl="0"/>
            <a:r>
              <a:rPr lang="en-US" dirty="0"/>
              <a:t>Date</a:t>
            </a:r>
          </a:p>
        </p:txBody>
      </p:sp>
      <p:sp>
        <p:nvSpPr>
          <p:cNvPr id="18" name="Text Placeholder 42">
            <a:extLst>
              <a:ext uri="{FF2B5EF4-FFF2-40B4-BE49-F238E27FC236}">
                <a16:creationId xmlns:a16="http://schemas.microsoft.com/office/drawing/2014/main" id="{58D433D2-E604-43CA-9F94-12EBC2F09041}"/>
              </a:ext>
            </a:extLst>
          </p:cNvPr>
          <p:cNvSpPr>
            <a:spLocks noGrp="1"/>
          </p:cNvSpPr>
          <p:nvPr>
            <p:ph type="body" sz="quarter" idx="36" hasCustomPrompt="1"/>
          </p:nvPr>
        </p:nvSpPr>
        <p:spPr>
          <a:xfrm>
            <a:off x="5086350" y="3074317"/>
            <a:ext cx="2000250" cy="307642"/>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4"/>
                </a:solidFill>
                <a:latin typeface="+mn-lt"/>
              </a:defRPr>
            </a:lvl1pPr>
          </a:lstStyle>
          <a:p>
            <a:pPr lvl="0"/>
            <a:r>
              <a:rPr lang="en-US" dirty="0"/>
              <a:t>Date</a:t>
            </a:r>
          </a:p>
        </p:txBody>
      </p:sp>
      <p:sp>
        <p:nvSpPr>
          <p:cNvPr id="20" name="Text Placeholder 42">
            <a:extLst>
              <a:ext uri="{FF2B5EF4-FFF2-40B4-BE49-F238E27FC236}">
                <a16:creationId xmlns:a16="http://schemas.microsoft.com/office/drawing/2014/main" id="{75B4F194-4D5A-456A-A6EC-E4CD09225A0E}"/>
              </a:ext>
            </a:extLst>
          </p:cNvPr>
          <p:cNvSpPr>
            <a:spLocks noGrp="1"/>
          </p:cNvSpPr>
          <p:nvPr>
            <p:ph type="body" sz="quarter" idx="38" hasCustomPrompt="1"/>
          </p:nvPr>
        </p:nvSpPr>
        <p:spPr>
          <a:xfrm>
            <a:off x="7496176" y="5559250"/>
            <a:ext cx="2000250" cy="307642"/>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accent4"/>
                </a:solidFill>
                <a:latin typeface="+mn-lt"/>
              </a:defRPr>
            </a:lvl1pPr>
          </a:lstStyle>
          <a:p>
            <a:pPr lvl="0"/>
            <a:r>
              <a:rPr lang="en-US" dirty="0"/>
              <a:t>Date</a:t>
            </a:r>
          </a:p>
        </p:txBody>
      </p:sp>
      <p:cxnSp>
        <p:nvCxnSpPr>
          <p:cNvPr id="22" name="Straight Connector 21">
            <a:extLst>
              <a:ext uri="{FF2B5EF4-FFF2-40B4-BE49-F238E27FC236}">
                <a16:creationId xmlns:a16="http://schemas.microsoft.com/office/drawing/2014/main" id="{8BED3F39-5C47-4018-9583-F2C45992BA04}"/>
              </a:ext>
            </a:extLst>
          </p:cNvPr>
          <p:cNvCxnSpPr>
            <a:cxnSpLocks/>
          </p:cNvCxnSpPr>
          <p:nvPr userDrawn="1"/>
        </p:nvCxnSpPr>
        <p:spPr>
          <a:xfrm flipV="1">
            <a:off x="1581150" y="3398992"/>
            <a:ext cx="0" cy="26527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8E86EC28-3446-4481-A28B-47FE3AF022B9}"/>
              </a:ext>
            </a:extLst>
          </p:cNvPr>
          <p:cNvCxnSpPr>
            <a:cxnSpLocks/>
          </p:cNvCxnSpPr>
          <p:nvPr userDrawn="1"/>
        </p:nvCxnSpPr>
        <p:spPr>
          <a:xfrm flipV="1">
            <a:off x="6086475" y="3381959"/>
            <a:ext cx="0" cy="26527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A833023C-5265-48BA-95EF-B64F072C5360}"/>
              </a:ext>
            </a:extLst>
          </p:cNvPr>
          <p:cNvCxnSpPr>
            <a:cxnSpLocks/>
          </p:cNvCxnSpPr>
          <p:nvPr userDrawn="1"/>
        </p:nvCxnSpPr>
        <p:spPr>
          <a:xfrm flipV="1">
            <a:off x="10591800" y="3342766"/>
            <a:ext cx="0" cy="26527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E80E66E4-CE7D-4800-9EC1-9425626BD4C8}"/>
              </a:ext>
            </a:extLst>
          </p:cNvPr>
          <p:cNvCxnSpPr>
            <a:cxnSpLocks/>
          </p:cNvCxnSpPr>
          <p:nvPr userDrawn="1"/>
        </p:nvCxnSpPr>
        <p:spPr>
          <a:xfrm flipV="1">
            <a:off x="3676649" y="4052212"/>
            <a:ext cx="0" cy="26527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5A2C24A5-212C-4BE2-A001-1889B3D7FB0B}"/>
              </a:ext>
            </a:extLst>
          </p:cNvPr>
          <p:cNvCxnSpPr>
            <a:cxnSpLocks/>
          </p:cNvCxnSpPr>
          <p:nvPr userDrawn="1"/>
        </p:nvCxnSpPr>
        <p:spPr>
          <a:xfrm flipV="1">
            <a:off x="8502650" y="4052212"/>
            <a:ext cx="0" cy="26527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 Placeholder 42">
            <a:extLst>
              <a:ext uri="{FF2B5EF4-FFF2-40B4-BE49-F238E27FC236}">
                <a16:creationId xmlns:a16="http://schemas.microsoft.com/office/drawing/2014/main" id="{CBED57B9-2449-48A1-8913-9A453EBE596A}"/>
              </a:ext>
            </a:extLst>
          </p:cNvPr>
          <p:cNvSpPr>
            <a:spLocks noGrp="1"/>
          </p:cNvSpPr>
          <p:nvPr>
            <p:ph type="body" sz="quarter" idx="39" hasCustomPrompt="1"/>
          </p:nvPr>
        </p:nvSpPr>
        <p:spPr>
          <a:xfrm>
            <a:off x="4839234" y="1873734"/>
            <a:ext cx="2494482" cy="1138969"/>
          </a:xfrm>
          <a:prstGeom prst="rect">
            <a:avLst/>
          </a:prstGeom>
          <a:ln w="12700">
            <a:noFill/>
          </a:ln>
        </p:spPr>
        <p:txBody>
          <a:bodyPr lIns="0" tIns="0" rIns="0" bIns="0" anchor="b">
            <a:normAutofit/>
          </a:bodyPr>
          <a:lstStyle>
            <a:lvl1pPr marL="0" indent="0" algn="ctr">
              <a:lnSpc>
                <a:spcPct val="100000"/>
              </a:lnSpc>
              <a:spcBef>
                <a:spcPts val="0"/>
              </a:spcBef>
              <a:buNone/>
              <a:defRPr sz="1600" b="0">
                <a:solidFill>
                  <a:schemeClr val="accent2"/>
                </a:solidFill>
              </a:defRPr>
            </a:lvl1pPr>
          </a:lstStyle>
          <a:p>
            <a:pPr lvl="0"/>
            <a:r>
              <a:rPr lang="en-US" dirty="0"/>
              <a:t>Content</a:t>
            </a:r>
          </a:p>
        </p:txBody>
      </p:sp>
      <p:sp>
        <p:nvSpPr>
          <p:cNvPr id="29" name="Text Placeholder 42">
            <a:extLst>
              <a:ext uri="{FF2B5EF4-FFF2-40B4-BE49-F238E27FC236}">
                <a16:creationId xmlns:a16="http://schemas.microsoft.com/office/drawing/2014/main" id="{CBEA9FD4-432A-4C72-8F2F-6BCE116A65BE}"/>
              </a:ext>
            </a:extLst>
          </p:cNvPr>
          <p:cNvSpPr>
            <a:spLocks noGrp="1"/>
          </p:cNvSpPr>
          <p:nvPr>
            <p:ph type="body" sz="quarter" idx="40" hasCustomPrompt="1"/>
          </p:nvPr>
        </p:nvSpPr>
        <p:spPr>
          <a:xfrm>
            <a:off x="9344559" y="1828289"/>
            <a:ext cx="2494482" cy="1138969"/>
          </a:xfrm>
          <a:prstGeom prst="rect">
            <a:avLst/>
          </a:prstGeom>
          <a:ln w="12700">
            <a:noFill/>
          </a:ln>
        </p:spPr>
        <p:txBody>
          <a:bodyPr lIns="0" tIns="0" rIns="0" bIns="0" anchor="b">
            <a:normAutofit/>
          </a:bodyPr>
          <a:lstStyle>
            <a:lvl1pPr marL="0" indent="0" algn="ctr">
              <a:lnSpc>
                <a:spcPct val="100000"/>
              </a:lnSpc>
              <a:spcBef>
                <a:spcPts val="0"/>
              </a:spcBef>
              <a:buNone/>
              <a:defRPr sz="1600" b="0">
                <a:solidFill>
                  <a:schemeClr val="accent2"/>
                </a:solidFill>
              </a:defRPr>
            </a:lvl1pPr>
          </a:lstStyle>
          <a:p>
            <a:pPr lvl="0"/>
            <a:r>
              <a:rPr lang="en-US" dirty="0"/>
              <a:t>Content</a:t>
            </a:r>
          </a:p>
        </p:txBody>
      </p:sp>
      <p:sp>
        <p:nvSpPr>
          <p:cNvPr id="30" name="Text Placeholder 42">
            <a:extLst>
              <a:ext uri="{FF2B5EF4-FFF2-40B4-BE49-F238E27FC236}">
                <a16:creationId xmlns:a16="http://schemas.microsoft.com/office/drawing/2014/main" id="{73FC6397-A39A-4009-8F24-1FEFFEA09376}"/>
              </a:ext>
            </a:extLst>
          </p:cNvPr>
          <p:cNvSpPr>
            <a:spLocks noGrp="1"/>
          </p:cNvSpPr>
          <p:nvPr>
            <p:ph type="body" sz="quarter" idx="41" hasCustomPrompt="1"/>
          </p:nvPr>
        </p:nvSpPr>
        <p:spPr>
          <a:xfrm>
            <a:off x="2429408" y="4353007"/>
            <a:ext cx="2494482" cy="1138969"/>
          </a:xfrm>
          <a:prstGeom prst="rect">
            <a:avLst/>
          </a:prstGeom>
          <a:ln w="12700">
            <a:noFill/>
          </a:ln>
        </p:spPr>
        <p:txBody>
          <a:bodyPr lIns="0" tIns="0" rIns="0" bIns="0" anchor="b">
            <a:normAutofit/>
          </a:bodyPr>
          <a:lstStyle>
            <a:lvl1pPr marL="0" indent="0" algn="ctr">
              <a:lnSpc>
                <a:spcPct val="100000"/>
              </a:lnSpc>
              <a:spcBef>
                <a:spcPts val="0"/>
              </a:spcBef>
              <a:buNone/>
              <a:defRPr sz="1600" b="0">
                <a:solidFill>
                  <a:schemeClr val="accent2"/>
                </a:solidFill>
              </a:defRPr>
            </a:lvl1pPr>
          </a:lstStyle>
          <a:p>
            <a:pPr lvl="0"/>
            <a:r>
              <a:rPr lang="en-US" dirty="0"/>
              <a:t>Content</a:t>
            </a:r>
          </a:p>
        </p:txBody>
      </p:sp>
      <p:sp>
        <p:nvSpPr>
          <p:cNvPr id="31" name="Text Placeholder 42">
            <a:extLst>
              <a:ext uri="{FF2B5EF4-FFF2-40B4-BE49-F238E27FC236}">
                <a16:creationId xmlns:a16="http://schemas.microsoft.com/office/drawing/2014/main" id="{EC17CC4D-57F3-4FDF-9E56-5B9D0869327E}"/>
              </a:ext>
            </a:extLst>
          </p:cNvPr>
          <p:cNvSpPr>
            <a:spLocks noGrp="1"/>
          </p:cNvSpPr>
          <p:nvPr>
            <p:ph type="body" sz="quarter" idx="42" hasCustomPrompt="1"/>
          </p:nvPr>
        </p:nvSpPr>
        <p:spPr>
          <a:xfrm>
            <a:off x="7255410" y="4348284"/>
            <a:ext cx="2494482" cy="1138969"/>
          </a:xfrm>
          <a:prstGeom prst="rect">
            <a:avLst/>
          </a:prstGeom>
          <a:ln w="12700">
            <a:noFill/>
          </a:ln>
        </p:spPr>
        <p:txBody>
          <a:bodyPr lIns="0" tIns="0" rIns="0" bIns="0" anchor="b">
            <a:normAutofit/>
          </a:bodyPr>
          <a:lstStyle>
            <a:lvl1pPr marL="0" indent="0" algn="ctr">
              <a:lnSpc>
                <a:spcPct val="100000"/>
              </a:lnSpc>
              <a:spcBef>
                <a:spcPts val="0"/>
              </a:spcBef>
              <a:buNone/>
              <a:defRPr sz="1600" b="0">
                <a:solidFill>
                  <a:schemeClr val="accent2"/>
                </a:solidFill>
              </a:defRPr>
            </a:lvl1pPr>
          </a:lstStyle>
          <a:p>
            <a:pPr lvl="0"/>
            <a:r>
              <a:rPr lang="en-US" dirty="0"/>
              <a:t>Content</a:t>
            </a:r>
          </a:p>
        </p:txBody>
      </p:sp>
    </p:spTree>
    <p:extLst>
      <p:ext uri="{BB962C8B-B14F-4D97-AF65-F5344CB8AC3E}">
        <p14:creationId xmlns:p14="http://schemas.microsoft.com/office/powerpoint/2010/main" val="27506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CE3E1B-0666-4E94-A61F-7D97F17F53E5}"/>
              </a:ext>
            </a:extLst>
          </p:cNvPr>
          <p:cNvSpPr>
            <a:spLocks noGrp="1"/>
          </p:cNvSpPr>
          <p:nvPr>
            <p:ph type="body" idx="1"/>
          </p:nvPr>
        </p:nvSpPr>
        <p:spPr>
          <a:xfrm>
            <a:off x="207239" y="1669618"/>
            <a:ext cx="11794259" cy="40518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Rectangle 25">
            <a:extLst>
              <a:ext uri="{FF2B5EF4-FFF2-40B4-BE49-F238E27FC236}">
                <a16:creationId xmlns:a16="http://schemas.microsoft.com/office/drawing/2014/main" id="{B4491A04-C4A4-460E-9272-A18D1C9F17A9}"/>
              </a:ext>
            </a:extLst>
          </p:cNvPr>
          <p:cNvSpPr/>
          <p:nvPr userDrawn="1"/>
        </p:nvSpPr>
        <p:spPr>
          <a:xfrm>
            <a:off x="3796" y="207203"/>
            <a:ext cx="12201144" cy="6628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FA410EC1-4931-478B-94EC-75C43EB690DE}"/>
              </a:ext>
            </a:extLst>
          </p:cNvPr>
          <p:cNvSpPr>
            <a:spLocks noGrp="1"/>
          </p:cNvSpPr>
          <p:nvPr>
            <p:ph type="sldNum" sz="quarter" idx="4"/>
          </p:nvPr>
        </p:nvSpPr>
        <p:spPr>
          <a:xfrm>
            <a:off x="11272901" y="6261992"/>
            <a:ext cx="727329" cy="365125"/>
          </a:xfrm>
          <a:prstGeom prst="rect">
            <a:avLst/>
          </a:prstGeom>
        </p:spPr>
        <p:txBody>
          <a:bodyPr vert="horz" lIns="91440" tIns="45720" rIns="91440" bIns="45720" rtlCol="0" anchor="ctr"/>
          <a:lstStyle>
            <a:lvl1pPr algn="r">
              <a:defRPr sz="1200">
                <a:solidFill>
                  <a:schemeClr val="accent2">
                    <a:lumMod val="50000"/>
                  </a:schemeClr>
                </a:solidFill>
              </a:defRPr>
            </a:lvl1pPr>
          </a:lstStyle>
          <a:p>
            <a:endParaRPr lang="en-US" dirty="0"/>
          </a:p>
        </p:txBody>
      </p:sp>
      <p:sp>
        <p:nvSpPr>
          <p:cNvPr id="2" name="Title Placeholder 1">
            <a:extLst>
              <a:ext uri="{FF2B5EF4-FFF2-40B4-BE49-F238E27FC236}">
                <a16:creationId xmlns:a16="http://schemas.microsoft.com/office/drawing/2014/main" id="{15464175-1BCA-4C5D-8A58-48727BB1D6F9}"/>
              </a:ext>
            </a:extLst>
          </p:cNvPr>
          <p:cNvSpPr>
            <a:spLocks noGrp="1"/>
          </p:cNvSpPr>
          <p:nvPr>
            <p:ph type="title"/>
          </p:nvPr>
        </p:nvSpPr>
        <p:spPr>
          <a:xfrm>
            <a:off x="192518" y="246817"/>
            <a:ext cx="11807712" cy="623195"/>
          </a:xfrm>
          <a:prstGeom prst="rect">
            <a:avLst/>
          </a:prstGeom>
        </p:spPr>
        <p:txBody>
          <a:bodyPr vert="horz" lIns="91440" tIns="45720" rIns="91440" bIns="45720" rtlCol="0" anchor="ctr">
            <a:noAutofit/>
          </a:bodyPr>
          <a:lstStyle/>
          <a:p>
            <a:r>
              <a:rPr lang="en-US" dirty="0"/>
              <a:t>CLICK TO EDIT MASTER TITLE</a:t>
            </a:r>
          </a:p>
        </p:txBody>
      </p:sp>
      <p:pic>
        <p:nvPicPr>
          <p:cNvPr id="36" name="Picture 2" descr="Welcome to NaBITA: National Behavioral Intervention Teams">
            <a:extLst>
              <a:ext uri="{FF2B5EF4-FFF2-40B4-BE49-F238E27FC236}">
                <a16:creationId xmlns:a16="http://schemas.microsoft.com/office/drawing/2014/main" id="{1A240B49-EB94-488F-A090-95B019E6F5DF}"/>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16967" y="6310438"/>
            <a:ext cx="854583" cy="267057"/>
          </a:xfrm>
          <a:prstGeom prst="rect">
            <a:avLst/>
          </a:prstGeom>
          <a:noFill/>
          <a:extLst>
            <a:ext uri="{909E8E84-426E-40DD-AFC4-6F175D3DCCD1}">
              <a14:hiddenFill xmlns:a14="http://schemas.microsoft.com/office/drawing/2010/main">
                <a:solidFill>
                  <a:srgbClr val="FFFFFF"/>
                </a:solidFill>
              </a14:hiddenFill>
            </a:ext>
          </a:extLst>
        </p:spPr>
      </p:pic>
      <p:sp>
        <p:nvSpPr>
          <p:cNvPr id="37" name="Footer Placeholder 4">
            <a:extLst>
              <a:ext uri="{FF2B5EF4-FFF2-40B4-BE49-F238E27FC236}">
                <a16:creationId xmlns:a16="http://schemas.microsoft.com/office/drawing/2014/main" id="{C10325AD-5147-40EB-BD0E-617B9CAB9AE8}"/>
              </a:ext>
            </a:extLst>
          </p:cNvPr>
          <p:cNvSpPr>
            <a:spLocks noGrp="1"/>
          </p:cNvSpPr>
          <p:nvPr>
            <p:ph type="ftr" sz="quarter" idx="3"/>
          </p:nvPr>
        </p:nvSpPr>
        <p:spPr>
          <a:xfrm>
            <a:off x="4038600" y="6246947"/>
            <a:ext cx="4114800" cy="394492"/>
          </a:xfrm>
          <a:prstGeom prst="rect">
            <a:avLst/>
          </a:prstGeom>
        </p:spPr>
        <p:txBody>
          <a:bodyPr anchor="ctr" anchorCtr="0"/>
          <a:lstStyle>
            <a:lvl1pPr>
              <a:defRPr sz="1200" b="1">
                <a:solidFill>
                  <a:schemeClr val="accent2"/>
                </a:solidFill>
              </a:defRPr>
            </a:lvl1pPr>
          </a:lstStyle>
          <a:p>
            <a:pPr algn="ctr"/>
            <a:r>
              <a:rPr lang="en-US" dirty="0"/>
              <a:t>Training Template Provided by </a:t>
            </a:r>
            <a:r>
              <a:rPr lang="en-US" dirty="0" err="1"/>
              <a:t>NaBITA</a:t>
            </a:r>
            <a:endParaRPr lang="en-US" dirty="0"/>
          </a:p>
        </p:txBody>
      </p:sp>
      <p:sp>
        <p:nvSpPr>
          <p:cNvPr id="4" name="Rectangle 3">
            <a:extLst>
              <a:ext uri="{FF2B5EF4-FFF2-40B4-BE49-F238E27FC236}">
                <a16:creationId xmlns:a16="http://schemas.microsoft.com/office/drawing/2014/main" id="{6EE15001-4B47-4415-85F1-2A19FBD583C9}"/>
              </a:ext>
            </a:extLst>
          </p:cNvPr>
          <p:cNvSpPr/>
          <p:nvPr userDrawn="1"/>
        </p:nvSpPr>
        <p:spPr>
          <a:xfrm>
            <a:off x="0" y="6714309"/>
            <a:ext cx="12192000" cy="14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D9AD9B-0338-450B-A304-299785F24BC5}"/>
              </a:ext>
            </a:extLst>
          </p:cNvPr>
          <p:cNvSpPr/>
          <p:nvPr userDrawn="1"/>
        </p:nvSpPr>
        <p:spPr>
          <a:xfrm>
            <a:off x="-9144" y="-6593"/>
            <a:ext cx="12192000" cy="143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251519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62" r:id="rId8"/>
    <p:sldLayoutId id="2147483655" r:id="rId9"/>
    <p:sldLayoutId id="2147483656" r:id="rId10"/>
    <p:sldLayoutId id="2147483661" r:id="rId11"/>
    <p:sldLayoutId id="2147483658" r:id="rId12"/>
    <p:sldLayoutId id="2147483663" r:id="rId13"/>
    <p:sldLayoutId id="2147483657" r:id="rId14"/>
    <p:sldLayoutId id="2147483659" r:id="rId15"/>
    <p:sldLayoutId id="2147483664" r:id="rId16"/>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accent5"/>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accent5"/>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cm.maxient.com/reportingform.php?HelenaCollege&amp;layout_id=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A9A5-BFB9-4525-8D82-C22D5A4F971E}"/>
              </a:ext>
            </a:extLst>
          </p:cNvPr>
          <p:cNvSpPr>
            <a:spLocks noGrp="1"/>
          </p:cNvSpPr>
          <p:nvPr>
            <p:ph type="ctrTitle"/>
          </p:nvPr>
        </p:nvSpPr>
        <p:spPr>
          <a:xfrm>
            <a:off x="1948132" y="1557337"/>
            <a:ext cx="8295736" cy="2387600"/>
          </a:xfrm>
        </p:spPr>
        <p:txBody>
          <a:bodyPr anchor="ctr"/>
          <a:lstStyle/>
          <a:p>
            <a:r>
              <a:rPr lang="en-US" b="1" dirty="0"/>
              <a:t>Putting Together the Puzzle Pieces</a:t>
            </a:r>
          </a:p>
        </p:txBody>
      </p:sp>
      <p:sp>
        <p:nvSpPr>
          <p:cNvPr id="3" name="Subtitle 2">
            <a:extLst>
              <a:ext uri="{FF2B5EF4-FFF2-40B4-BE49-F238E27FC236}">
                <a16:creationId xmlns:a16="http://schemas.microsoft.com/office/drawing/2014/main" id="{B86A0F0A-1298-4CEB-8BA6-24BD4FDB2B1B}"/>
              </a:ext>
            </a:extLst>
          </p:cNvPr>
          <p:cNvSpPr>
            <a:spLocks noGrp="1"/>
          </p:cNvSpPr>
          <p:nvPr>
            <p:ph type="subTitle" idx="1"/>
          </p:nvPr>
        </p:nvSpPr>
        <p:spPr>
          <a:xfrm>
            <a:off x="1948132" y="3692795"/>
            <a:ext cx="8295736" cy="365125"/>
          </a:xfrm>
        </p:spPr>
        <p:txBody>
          <a:bodyPr>
            <a:normAutofit fontScale="92500" lnSpcReduction="10000"/>
          </a:bodyPr>
          <a:lstStyle/>
          <a:p>
            <a:r>
              <a:rPr lang="en-US" b="1" dirty="0">
                <a:solidFill>
                  <a:schemeClr val="accent1"/>
                </a:solidFill>
              </a:rPr>
              <a:t>How to identify, support and refer a student of concern</a:t>
            </a:r>
          </a:p>
        </p:txBody>
      </p:sp>
      <p:sp>
        <p:nvSpPr>
          <p:cNvPr id="5" name="Footer Placeholder 4">
            <a:extLst>
              <a:ext uri="{FF2B5EF4-FFF2-40B4-BE49-F238E27FC236}">
                <a16:creationId xmlns:a16="http://schemas.microsoft.com/office/drawing/2014/main" id="{A528B668-BBF1-4B96-BD72-5AEA16580686}"/>
              </a:ext>
            </a:extLst>
          </p:cNvPr>
          <p:cNvSpPr>
            <a:spLocks noGrp="1"/>
          </p:cNvSpPr>
          <p:nvPr>
            <p:ph type="ftr" sz="quarter" idx="11"/>
          </p:nvPr>
        </p:nvSpPr>
        <p:spPr>
          <a:xfrm>
            <a:off x="4038600" y="6356350"/>
            <a:ext cx="4114800" cy="365125"/>
          </a:xfrm>
        </p:spPr>
        <p:txBody>
          <a:bodyPr/>
          <a:lstStyle/>
          <a:p>
            <a:pPr algn="ctr"/>
            <a:r>
              <a:rPr lang="en-US"/>
              <a:t>Training Template Provided by NaBITA</a:t>
            </a:r>
            <a:endParaRPr lang="en-US" dirty="0"/>
          </a:p>
        </p:txBody>
      </p:sp>
      <p:sp>
        <p:nvSpPr>
          <p:cNvPr id="6" name="Slide Number Placeholder 5">
            <a:extLst>
              <a:ext uri="{FF2B5EF4-FFF2-40B4-BE49-F238E27FC236}">
                <a16:creationId xmlns:a16="http://schemas.microsoft.com/office/drawing/2014/main" id="{7F1011F7-50E1-4FD6-93AB-22CE4E6F1EA2}"/>
              </a:ext>
            </a:extLst>
          </p:cNvPr>
          <p:cNvSpPr>
            <a:spLocks noGrp="1"/>
          </p:cNvSpPr>
          <p:nvPr>
            <p:ph type="sldNum" sz="quarter" idx="12"/>
          </p:nvPr>
        </p:nvSpPr>
        <p:spPr>
          <a:xfrm>
            <a:off x="11347704" y="6394933"/>
            <a:ext cx="727329" cy="365125"/>
          </a:xfrm>
        </p:spPr>
        <p:txBody>
          <a:bodyPr/>
          <a:lstStyle/>
          <a:p>
            <a:fld id="{17B7D619-569F-4E0A-BFC7-20C1C1ACD93D}" type="slidenum">
              <a:rPr lang="en-US" smtClean="0"/>
              <a:t>1</a:t>
            </a:fld>
            <a:endParaRPr lang="en-US" dirty="0"/>
          </a:p>
        </p:txBody>
      </p:sp>
    </p:spTree>
    <p:extLst>
      <p:ext uri="{BB962C8B-B14F-4D97-AF65-F5344CB8AC3E}">
        <p14:creationId xmlns:p14="http://schemas.microsoft.com/office/powerpoint/2010/main" val="1304980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31BDBE-FD04-45DD-9992-56844B69650D}"/>
              </a:ext>
            </a:extLst>
          </p:cNvPr>
          <p:cNvSpPr>
            <a:spLocks noGrp="1"/>
          </p:cNvSpPr>
          <p:nvPr>
            <p:ph idx="1"/>
          </p:nvPr>
        </p:nvSpPr>
        <p:spPr>
          <a:xfrm>
            <a:off x="5768975" y="1287398"/>
            <a:ext cx="6137275" cy="4873625"/>
          </a:xfrm>
        </p:spPr>
        <p:txBody>
          <a:bodyPr>
            <a:normAutofit/>
          </a:bodyPr>
          <a:lstStyle/>
          <a:p>
            <a:r>
              <a:rPr lang="en-US" sz="2800" b="1" i="1" dirty="0" smtClean="0">
                <a:latin typeface="Times New Roman" panose="02020603050405020304" pitchFamily="18" charset="0"/>
                <a:cs typeface="Times New Roman" panose="02020603050405020304" pitchFamily="18" charset="0"/>
              </a:rPr>
              <a:t>C.A.R.E </a:t>
            </a:r>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designed to receive referrals from faculty, staff, students, and families.</a:t>
            </a:r>
          </a:p>
          <a:p>
            <a:pPr marL="0" indent="0">
              <a:buNone/>
            </a:pPr>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When you’re worried about someone, or have a piece of information, hand your puzzle piece off to the team.</a:t>
            </a:r>
          </a:p>
          <a:p>
            <a:pPr marL="0" indent="0">
              <a:buNone/>
            </a:pPr>
            <a:endParaRPr lang="en-US" sz="2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Make a referral to the team by </a:t>
            </a:r>
            <a:r>
              <a:rPr lang="en-US" sz="2800" b="1" i="1" dirty="0">
                <a:latin typeface="Times New Roman" panose="02020603050405020304" pitchFamily="18" charset="0"/>
                <a:cs typeface="Times New Roman" panose="02020603050405020304" pitchFamily="18" charset="0"/>
              </a:rPr>
              <a:t>completing the </a:t>
            </a:r>
            <a:r>
              <a:rPr lang="en-US" sz="2800" b="1" i="1" dirty="0" smtClean="0">
                <a:latin typeface="Times New Roman" panose="02020603050405020304" pitchFamily="18" charset="0"/>
                <a:cs typeface="Times New Roman" panose="02020603050405020304" pitchFamily="18" charset="0"/>
              </a:rPr>
              <a:t>online </a:t>
            </a:r>
            <a:r>
              <a:rPr lang="en-US" sz="2800" b="1" i="1" dirty="0" err="1" smtClean="0">
                <a:latin typeface="Times New Roman" panose="02020603050405020304" pitchFamily="18" charset="0"/>
                <a:cs typeface="Times New Roman" panose="02020603050405020304" pitchFamily="18" charset="0"/>
              </a:rPr>
              <a:t>Maxient</a:t>
            </a:r>
            <a:r>
              <a:rPr lang="en-US" sz="2800" b="1" i="1" dirty="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reporting form.</a:t>
            </a:r>
            <a:endParaRPr lang="en-US"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E7535284-0F5D-4DA1-81D6-5404960D050D}"/>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6CD8C2E5-6695-44EC-83F5-C9554DA34E8F}"/>
              </a:ext>
            </a:extLst>
          </p:cNvPr>
          <p:cNvSpPr>
            <a:spLocks noGrp="1"/>
          </p:cNvSpPr>
          <p:nvPr>
            <p:ph type="sldNum" sz="quarter" idx="12"/>
          </p:nvPr>
        </p:nvSpPr>
        <p:spPr/>
        <p:txBody>
          <a:bodyPr/>
          <a:lstStyle/>
          <a:p>
            <a:fld id="{17B7D619-569F-4E0A-BFC7-20C1C1ACD93D}" type="slidenum">
              <a:rPr lang="en-US" smtClean="0"/>
              <a:t>10</a:t>
            </a:fld>
            <a:endParaRPr lang="en-US"/>
          </a:p>
        </p:txBody>
      </p:sp>
      <p:sp>
        <p:nvSpPr>
          <p:cNvPr id="5" name="Title 4">
            <a:extLst>
              <a:ext uri="{FF2B5EF4-FFF2-40B4-BE49-F238E27FC236}">
                <a16:creationId xmlns:a16="http://schemas.microsoft.com/office/drawing/2014/main" id="{9ECA8150-8D3C-4628-AA43-253F4329B389}"/>
              </a:ext>
            </a:extLst>
          </p:cNvPr>
          <p:cNvSpPr>
            <a:spLocks noGrp="1"/>
          </p:cNvSpPr>
          <p:nvPr>
            <p:ph type="title"/>
          </p:nvPr>
        </p:nvSpPr>
        <p:spPr/>
        <p:txBody>
          <a:bodyPr/>
          <a:lstStyle/>
          <a:p>
            <a:pPr algn="ctr"/>
            <a:r>
              <a:rPr lang="en-US" i="1" dirty="0" smtClean="0">
                <a:solidFill>
                  <a:srgbClr val="FF6600"/>
                </a:solidFill>
              </a:rPr>
              <a:t>C.A.R.E. Team</a:t>
            </a:r>
            <a:r>
              <a:rPr lang="en-US" dirty="0" smtClean="0">
                <a:solidFill>
                  <a:srgbClr val="FF6600"/>
                </a:solidFill>
              </a:rPr>
              <a:t>: </a:t>
            </a:r>
            <a:r>
              <a:rPr lang="en-US" dirty="0">
                <a:solidFill>
                  <a:srgbClr val="FF6600"/>
                </a:solidFill>
              </a:rPr>
              <a:t>Receiving the puzzle pieces</a:t>
            </a:r>
          </a:p>
        </p:txBody>
      </p:sp>
      <p:pic>
        <p:nvPicPr>
          <p:cNvPr id="9" name="Picture Placeholder 8" descr="A close up of a mans face&#10;&#10;Description generated with high confidence">
            <a:extLst>
              <a:ext uri="{FF2B5EF4-FFF2-40B4-BE49-F238E27FC236}">
                <a16:creationId xmlns:a16="http://schemas.microsoft.com/office/drawing/2014/main" id="{98A69118-ABF6-45FD-B68D-161DFF60BDD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333" b="3333"/>
          <a:stretch>
            <a:fillRect/>
          </a:stretch>
        </p:blipFill>
        <p:spPr>
          <a:xfrm>
            <a:off x="211024" y="1446287"/>
            <a:ext cx="5119779" cy="4555846"/>
          </a:xfrm>
        </p:spPr>
      </p:pic>
    </p:spTree>
    <p:extLst>
      <p:ext uri="{BB962C8B-B14F-4D97-AF65-F5344CB8AC3E}">
        <p14:creationId xmlns:p14="http://schemas.microsoft.com/office/powerpoint/2010/main" val="21000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AFB2-F8E1-4DE9-A04D-8E46E5AD06CC}"/>
              </a:ext>
            </a:extLst>
          </p:cNvPr>
          <p:cNvSpPr>
            <a:spLocks noGrp="1"/>
          </p:cNvSpPr>
          <p:nvPr>
            <p:ph type="title"/>
          </p:nvPr>
        </p:nvSpPr>
        <p:spPr/>
        <p:txBody>
          <a:bodyPr/>
          <a:lstStyle/>
          <a:p>
            <a:r>
              <a:rPr lang="en-US" dirty="0"/>
              <a:t>WHO TO REFER: ACADEMIC RED FLAGS</a:t>
            </a:r>
          </a:p>
        </p:txBody>
      </p:sp>
      <p:sp>
        <p:nvSpPr>
          <p:cNvPr id="3" name="Footer Placeholder 2">
            <a:extLst>
              <a:ext uri="{FF2B5EF4-FFF2-40B4-BE49-F238E27FC236}">
                <a16:creationId xmlns:a16="http://schemas.microsoft.com/office/drawing/2014/main" id="{55FE5ECE-4B01-4422-8CFB-CFDA67705B5D}"/>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36C189A1-7511-496D-8610-78E20A21F1F3}"/>
              </a:ext>
            </a:extLst>
          </p:cNvPr>
          <p:cNvSpPr>
            <a:spLocks noGrp="1"/>
          </p:cNvSpPr>
          <p:nvPr>
            <p:ph type="sldNum" sz="quarter" idx="12"/>
          </p:nvPr>
        </p:nvSpPr>
        <p:spPr/>
        <p:txBody>
          <a:bodyPr/>
          <a:lstStyle/>
          <a:p>
            <a:fld id="{17B7D619-569F-4E0A-BFC7-20C1C1ACD93D}" type="slidenum">
              <a:rPr lang="en-US" smtClean="0"/>
              <a:t>11</a:t>
            </a:fld>
            <a:endParaRPr lang="en-US"/>
          </a:p>
        </p:txBody>
      </p:sp>
      <p:sp>
        <p:nvSpPr>
          <p:cNvPr id="5" name="Text Placeholder 4">
            <a:extLst>
              <a:ext uri="{FF2B5EF4-FFF2-40B4-BE49-F238E27FC236}">
                <a16:creationId xmlns:a16="http://schemas.microsoft.com/office/drawing/2014/main" id="{D2170E34-CB9C-49C5-B557-88C24121079F}"/>
              </a:ext>
            </a:extLst>
          </p:cNvPr>
          <p:cNvSpPr>
            <a:spLocks noGrp="1"/>
          </p:cNvSpPr>
          <p:nvPr>
            <p:ph type="body" sz="quarter" idx="13"/>
          </p:nvPr>
        </p:nvSpPr>
        <p:spPr>
          <a:xfrm>
            <a:off x="1062866" y="1641662"/>
            <a:ext cx="11012167" cy="548640"/>
          </a:xfrm>
        </p:spPr>
        <p:txBody>
          <a:bodyPr/>
          <a:lstStyle/>
          <a:p>
            <a:r>
              <a:rPr lang="en-US" b="1" dirty="0">
                <a:solidFill>
                  <a:schemeClr val="tx1"/>
                </a:solidFill>
              </a:rPr>
              <a:t>A sudden or unexpected change in classroom or research performance</a:t>
            </a:r>
          </a:p>
        </p:txBody>
      </p:sp>
      <p:sp>
        <p:nvSpPr>
          <p:cNvPr id="6" name="Text Placeholder 5">
            <a:extLst>
              <a:ext uri="{FF2B5EF4-FFF2-40B4-BE49-F238E27FC236}">
                <a16:creationId xmlns:a16="http://schemas.microsoft.com/office/drawing/2014/main" id="{FCB0B26D-E2F0-4771-B3E3-780008A8DDF7}"/>
              </a:ext>
            </a:extLst>
          </p:cNvPr>
          <p:cNvSpPr>
            <a:spLocks noGrp="1"/>
          </p:cNvSpPr>
          <p:nvPr>
            <p:ph type="body" sz="quarter" idx="18"/>
          </p:nvPr>
        </p:nvSpPr>
        <p:spPr>
          <a:xfrm>
            <a:off x="1050165" y="2365506"/>
            <a:ext cx="11012166" cy="548640"/>
          </a:xfrm>
        </p:spPr>
        <p:txBody>
          <a:bodyPr/>
          <a:lstStyle/>
          <a:p>
            <a:r>
              <a:rPr lang="en-US" b="1" dirty="0">
                <a:solidFill>
                  <a:schemeClr val="tx1"/>
                </a:solidFill>
              </a:rPr>
              <a:t>Decline in enthusiasm for class (e.g., no longer participating in class discussions)</a:t>
            </a:r>
          </a:p>
        </p:txBody>
      </p:sp>
      <p:sp>
        <p:nvSpPr>
          <p:cNvPr id="7" name="Text Placeholder 6">
            <a:extLst>
              <a:ext uri="{FF2B5EF4-FFF2-40B4-BE49-F238E27FC236}">
                <a16:creationId xmlns:a16="http://schemas.microsoft.com/office/drawing/2014/main" id="{7F160B40-26D9-4B81-9144-381DFC7D15F3}"/>
              </a:ext>
            </a:extLst>
          </p:cNvPr>
          <p:cNvSpPr>
            <a:spLocks noGrp="1"/>
          </p:cNvSpPr>
          <p:nvPr>
            <p:ph type="body" sz="quarter" idx="20"/>
          </p:nvPr>
        </p:nvSpPr>
        <p:spPr>
          <a:xfrm>
            <a:off x="1050164" y="3089350"/>
            <a:ext cx="11012166" cy="548640"/>
          </a:xfrm>
        </p:spPr>
        <p:txBody>
          <a:bodyPr>
            <a:normAutofit lnSpcReduction="10000"/>
          </a:bodyPr>
          <a:lstStyle/>
          <a:p>
            <a:r>
              <a:rPr lang="en-US" b="1" dirty="0">
                <a:solidFill>
                  <a:schemeClr val="tx1"/>
                </a:solidFill>
              </a:rPr>
              <a:t>Frequent requests for special provisions (e.g., late papers, extension requests, postponed exams, etc.)</a:t>
            </a:r>
          </a:p>
        </p:txBody>
      </p:sp>
      <p:sp>
        <p:nvSpPr>
          <p:cNvPr id="8" name="Text Placeholder 7">
            <a:extLst>
              <a:ext uri="{FF2B5EF4-FFF2-40B4-BE49-F238E27FC236}">
                <a16:creationId xmlns:a16="http://schemas.microsoft.com/office/drawing/2014/main" id="{8E110B5C-50FF-4ECE-B86B-670C649582F1}"/>
              </a:ext>
            </a:extLst>
          </p:cNvPr>
          <p:cNvSpPr>
            <a:spLocks noGrp="1"/>
          </p:cNvSpPr>
          <p:nvPr>
            <p:ph type="body" sz="quarter" idx="22"/>
          </p:nvPr>
        </p:nvSpPr>
        <p:spPr>
          <a:xfrm>
            <a:off x="1050163" y="3782934"/>
            <a:ext cx="11012165" cy="548640"/>
          </a:xfrm>
        </p:spPr>
        <p:txBody>
          <a:bodyPr>
            <a:normAutofit fontScale="92500" lnSpcReduction="10000"/>
          </a:bodyPr>
          <a:lstStyle/>
          <a:p>
            <a:r>
              <a:rPr lang="en-US" b="1" dirty="0">
                <a:solidFill>
                  <a:schemeClr val="tx1"/>
                </a:solidFill>
              </a:rPr>
              <a:t>Disruptive, hardened, or unusual participation in class (e.g., questions off topic, argumentative in discussions, etc.)</a:t>
            </a:r>
          </a:p>
        </p:txBody>
      </p:sp>
      <p:sp>
        <p:nvSpPr>
          <p:cNvPr id="9" name="Text Placeholder 8">
            <a:extLst>
              <a:ext uri="{FF2B5EF4-FFF2-40B4-BE49-F238E27FC236}">
                <a16:creationId xmlns:a16="http://schemas.microsoft.com/office/drawing/2014/main" id="{E4C6021C-83E9-43CC-B7D9-A2CCA3603FEF}"/>
              </a:ext>
            </a:extLst>
          </p:cNvPr>
          <p:cNvSpPr>
            <a:spLocks noGrp="1"/>
          </p:cNvSpPr>
          <p:nvPr>
            <p:ph type="body" sz="quarter" idx="24"/>
          </p:nvPr>
        </p:nvSpPr>
        <p:spPr>
          <a:xfrm>
            <a:off x="1050164" y="4506778"/>
            <a:ext cx="11012164" cy="548640"/>
          </a:xfrm>
        </p:spPr>
        <p:txBody>
          <a:bodyPr>
            <a:normAutofit lnSpcReduction="10000"/>
          </a:bodyPr>
          <a:lstStyle/>
          <a:p>
            <a:r>
              <a:rPr lang="en-US" b="1" dirty="0">
                <a:solidFill>
                  <a:schemeClr val="tx1"/>
                </a:solidFill>
              </a:rPr>
              <a:t>Strange or bizarre writing (e.g., writing is off topic to prompt, writing includes violent imagery, fantasy, etc.)</a:t>
            </a:r>
          </a:p>
        </p:txBody>
      </p:sp>
      <p:sp>
        <p:nvSpPr>
          <p:cNvPr id="10" name="Text Placeholder 9">
            <a:extLst>
              <a:ext uri="{FF2B5EF4-FFF2-40B4-BE49-F238E27FC236}">
                <a16:creationId xmlns:a16="http://schemas.microsoft.com/office/drawing/2014/main" id="{0C4247B3-3196-4DA0-BD0B-64147C3BB838}"/>
              </a:ext>
            </a:extLst>
          </p:cNvPr>
          <p:cNvSpPr>
            <a:spLocks noGrp="1"/>
          </p:cNvSpPr>
          <p:nvPr>
            <p:ph type="body" sz="quarter" idx="26"/>
          </p:nvPr>
        </p:nvSpPr>
        <p:spPr>
          <a:xfrm>
            <a:off x="1050163" y="5200362"/>
            <a:ext cx="11012164" cy="548640"/>
          </a:xfrm>
        </p:spPr>
        <p:txBody>
          <a:bodyPr/>
          <a:lstStyle/>
          <a:p>
            <a:r>
              <a:rPr lang="en-US" b="1" dirty="0">
                <a:solidFill>
                  <a:schemeClr val="tx1"/>
                </a:solidFill>
              </a:rPr>
              <a:t>Poor focus or attention during class</a:t>
            </a:r>
          </a:p>
        </p:txBody>
      </p:sp>
      <p:sp>
        <p:nvSpPr>
          <p:cNvPr id="11" name="Text Placeholder 10">
            <a:extLst>
              <a:ext uri="{FF2B5EF4-FFF2-40B4-BE49-F238E27FC236}">
                <a16:creationId xmlns:a16="http://schemas.microsoft.com/office/drawing/2014/main" id="{9091DBCF-137F-476F-B142-F706700CE78B}"/>
              </a:ext>
            </a:extLst>
          </p:cNvPr>
          <p:cNvSpPr>
            <a:spLocks noGrp="1"/>
          </p:cNvSpPr>
          <p:nvPr>
            <p:ph type="body" sz="quarter" idx="17"/>
          </p:nvPr>
        </p:nvSpPr>
        <p:spPr>
          <a:xfrm>
            <a:off x="238633" y="1637095"/>
            <a:ext cx="548640" cy="548640"/>
          </a:xfrm>
        </p:spPr>
        <p:txBody>
          <a:bodyPr/>
          <a:lstStyle/>
          <a:p>
            <a:r>
              <a:rPr lang="en-US" dirty="0"/>
              <a:t>1</a:t>
            </a:r>
          </a:p>
        </p:txBody>
      </p:sp>
      <p:sp>
        <p:nvSpPr>
          <p:cNvPr id="12" name="Text Placeholder 11">
            <a:extLst>
              <a:ext uri="{FF2B5EF4-FFF2-40B4-BE49-F238E27FC236}">
                <a16:creationId xmlns:a16="http://schemas.microsoft.com/office/drawing/2014/main" id="{E6E51D40-9DDB-4096-9C0F-475AD22DB11B}"/>
              </a:ext>
            </a:extLst>
          </p:cNvPr>
          <p:cNvSpPr>
            <a:spLocks noGrp="1"/>
          </p:cNvSpPr>
          <p:nvPr>
            <p:ph type="body" sz="quarter" idx="19"/>
          </p:nvPr>
        </p:nvSpPr>
        <p:spPr>
          <a:xfrm>
            <a:off x="238633" y="2365506"/>
            <a:ext cx="548640" cy="548640"/>
          </a:xfrm>
        </p:spPr>
        <p:txBody>
          <a:bodyPr/>
          <a:lstStyle/>
          <a:p>
            <a:r>
              <a:rPr lang="en-US" dirty="0"/>
              <a:t>2</a:t>
            </a:r>
          </a:p>
        </p:txBody>
      </p:sp>
      <p:sp>
        <p:nvSpPr>
          <p:cNvPr id="13" name="Text Placeholder 12">
            <a:extLst>
              <a:ext uri="{FF2B5EF4-FFF2-40B4-BE49-F238E27FC236}">
                <a16:creationId xmlns:a16="http://schemas.microsoft.com/office/drawing/2014/main" id="{18D83A93-C700-4BDB-A358-C1DC571AAD6A}"/>
              </a:ext>
            </a:extLst>
          </p:cNvPr>
          <p:cNvSpPr>
            <a:spLocks noGrp="1"/>
          </p:cNvSpPr>
          <p:nvPr>
            <p:ph type="body" sz="quarter" idx="21"/>
          </p:nvPr>
        </p:nvSpPr>
        <p:spPr>
          <a:xfrm>
            <a:off x="238631" y="3089350"/>
            <a:ext cx="548640" cy="548640"/>
          </a:xfrm>
        </p:spPr>
        <p:txBody>
          <a:bodyPr/>
          <a:lstStyle/>
          <a:p>
            <a:r>
              <a:rPr lang="en-US" dirty="0"/>
              <a:t>3</a:t>
            </a:r>
          </a:p>
        </p:txBody>
      </p:sp>
      <p:sp>
        <p:nvSpPr>
          <p:cNvPr id="14" name="Text Placeholder 13">
            <a:extLst>
              <a:ext uri="{FF2B5EF4-FFF2-40B4-BE49-F238E27FC236}">
                <a16:creationId xmlns:a16="http://schemas.microsoft.com/office/drawing/2014/main" id="{C1E6DE15-1F98-462B-834F-368847B7C934}"/>
              </a:ext>
            </a:extLst>
          </p:cNvPr>
          <p:cNvSpPr>
            <a:spLocks noGrp="1"/>
          </p:cNvSpPr>
          <p:nvPr>
            <p:ph type="body" sz="quarter" idx="23"/>
          </p:nvPr>
        </p:nvSpPr>
        <p:spPr>
          <a:xfrm>
            <a:off x="238631" y="3782934"/>
            <a:ext cx="548640" cy="548640"/>
          </a:xfrm>
        </p:spPr>
        <p:txBody>
          <a:bodyPr/>
          <a:lstStyle/>
          <a:p>
            <a:r>
              <a:rPr lang="en-US" dirty="0"/>
              <a:t>4</a:t>
            </a:r>
          </a:p>
        </p:txBody>
      </p:sp>
      <p:sp>
        <p:nvSpPr>
          <p:cNvPr id="15" name="Text Placeholder 14">
            <a:extLst>
              <a:ext uri="{FF2B5EF4-FFF2-40B4-BE49-F238E27FC236}">
                <a16:creationId xmlns:a16="http://schemas.microsoft.com/office/drawing/2014/main" id="{0684CE7C-E6E8-43F7-B7EC-FFC91C7C4CF6}"/>
              </a:ext>
            </a:extLst>
          </p:cNvPr>
          <p:cNvSpPr>
            <a:spLocks noGrp="1"/>
          </p:cNvSpPr>
          <p:nvPr>
            <p:ph type="body" sz="quarter" idx="25"/>
          </p:nvPr>
        </p:nvSpPr>
        <p:spPr>
          <a:xfrm>
            <a:off x="238631" y="4506778"/>
            <a:ext cx="548640" cy="548640"/>
          </a:xfrm>
        </p:spPr>
        <p:txBody>
          <a:bodyPr/>
          <a:lstStyle/>
          <a:p>
            <a:r>
              <a:rPr lang="en-US" dirty="0"/>
              <a:t>5</a:t>
            </a:r>
          </a:p>
        </p:txBody>
      </p:sp>
      <p:sp>
        <p:nvSpPr>
          <p:cNvPr id="16" name="Text Placeholder 15">
            <a:extLst>
              <a:ext uri="{FF2B5EF4-FFF2-40B4-BE49-F238E27FC236}">
                <a16:creationId xmlns:a16="http://schemas.microsoft.com/office/drawing/2014/main" id="{84ED02A9-C26E-4796-A86D-2F2D724D7BA3}"/>
              </a:ext>
            </a:extLst>
          </p:cNvPr>
          <p:cNvSpPr>
            <a:spLocks noGrp="1"/>
          </p:cNvSpPr>
          <p:nvPr>
            <p:ph type="body" sz="quarter" idx="27"/>
          </p:nvPr>
        </p:nvSpPr>
        <p:spPr>
          <a:xfrm>
            <a:off x="238630" y="5200362"/>
            <a:ext cx="548640" cy="548640"/>
          </a:xfrm>
        </p:spPr>
        <p:txBody>
          <a:bodyPr/>
          <a:lstStyle/>
          <a:p>
            <a:r>
              <a:rPr lang="en-US" dirty="0"/>
              <a:t>6</a:t>
            </a:r>
          </a:p>
        </p:txBody>
      </p:sp>
    </p:spTree>
    <p:extLst>
      <p:ext uri="{BB962C8B-B14F-4D97-AF65-F5344CB8AC3E}">
        <p14:creationId xmlns:p14="http://schemas.microsoft.com/office/powerpoint/2010/main" val="74044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71F6-5A6A-402B-84F8-E0AA8978A971}"/>
              </a:ext>
            </a:extLst>
          </p:cNvPr>
          <p:cNvSpPr>
            <a:spLocks noGrp="1"/>
          </p:cNvSpPr>
          <p:nvPr>
            <p:ph type="title"/>
          </p:nvPr>
        </p:nvSpPr>
        <p:spPr/>
        <p:txBody>
          <a:bodyPr/>
          <a:lstStyle/>
          <a:p>
            <a:r>
              <a:rPr lang="en-US" dirty="0"/>
              <a:t>WHO TO REFER: EMOTIONAL INDICATORS</a:t>
            </a:r>
          </a:p>
        </p:txBody>
      </p:sp>
      <p:sp>
        <p:nvSpPr>
          <p:cNvPr id="3" name="Footer Placeholder 2">
            <a:extLst>
              <a:ext uri="{FF2B5EF4-FFF2-40B4-BE49-F238E27FC236}">
                <a16:creationId xmlns:a16="http://schemas.microsoft.com/office/drawing/2014/main" id="{CCA6DAB5-CE31-415F-8E52-8E92AD59F748}"/>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6D6914CF-BB5B-4C28-9703-ECDB25DCFB8F}"/>
              </a:ext>
            </a:extLst>
          </p:cNvPr>
          <p:cNvSpPr>
            <a:spLocks noGrp="1"/>
          </p:cNvSpPr>
          <p:nvPr>
            <p:ph type="sldNum" sz="quarter" idx="12"/>
          </p:nvPr>
        </p:nvSpPr>
        <p:spPr/>
        <p:txBody>
          <a:bodyPr/>
          <a:lstStyle/>
          <a:p>
            <a:fld id="{17B7D619-569F-4E0A-BFC7-20C1C1ACD93D}" type="slidenum">
              <a:rPr lang="en-US" smtClean="0"/>
              <a:t>12</a:t>
            </a:fld>
            <a:endParaRPr lang="en-US"/>
          </a:p>
        </p:txBody>
      </p:sp>
      <p:sp>
        <p:nvSpPr>
          <p:cNvPr id="5" name="Text Placeholder 4">
            <a:extLst>
              <a:ext uri="{FF2B5EF4-FFF2-40B4-BE49-F238E27FC236}">
                <a16:creationId xmlns:a16="http://schemas.microsoft.com/office/drawing/2014/main" id="{2E7FDA0E-BAB0-4E8F-8AC5-682BF169CF43}"/>
              </a:ext>
            </a:extLst>
          </p:cNvPr>
          <p:cNvSpPr>
            <a:spLocks noGrp="1"/>
          </p:cNvSpPr>
          <p:nvPr>
            <p:ph type="body" sz="quarter" idx="13"/>
          </p:nvPr>
        </p:nvSpPr>
        <p:spPr>
          <a:xfrm>
            <a:off x="988060" y="1232087"/>
            <a:ext cx="4988569" cy="548640"/>
          </a:xfrm>
        </p:spPr>
        <p:txBody>
          <a:bodyPr/>
          <a:lstStyle/>
          <a:p>
            <a:r>
              <a:rPr lang="en-US" b="1" dirty="0">
                <a:solidFill>
                  <a:schemeClr val="tx1"/>
                </a:solidFill>
              </a:rPr>
              <a:t>Explosive or impulsive behavior</a:t>
            </a:r>
          </a:p>
        </p:txBody>
      </p:sp>
      <p:sp>
        <p:nvSpPr>
          <p:cNvPr id="6" name="Text Placeholder 5">
            <a:extLst>
              <a:ext uri="{FF2B5EF4-FFF2-40B4-BE49-F238E27FC236}">
                <a16:creationId xmlns:a16="http://schemas.microsoft.com/office/drawing/2014/main" id="{6A949EEF-B889-4247-9F1E-AECF79677AFA}"/>
              </a:ext>
            </a:extLst>
          </p:cNvPr>
          <p:cNvSpPr>
            <a:spLocks noGrp="1"/>
          </p:cNvSpPr>
          <p:nvPr>
            <p:ph type="body" sz="quarter" idx="18"/>
          </p:nvPr>
        </p:nvSpPr>
        <p:spPr>
          <a:xfrm>
            <a:off x="975359" y="1955931"/>
            <a:ext cx="5001270" cy="548640"/>
          </a:xfrm>
        </p:spPr>
        <p:txBody>
          <a:bodyPr>
            <a:normAutofit lnSpcReduction="10000"/>
          </a:bodyPr>
          <a:lstStyle/>
          <a:p>
            <a:r>
              <a:rPr lang="en-US" b="1" dirty="0">
                <a:solidFill>
                  <a:schemeClr val="tx1"/>
                </a:solidFill>
              </a:rPr>
              <a:t>Emotions that are extreme for the situation</a:t>
            </a:r>
          </a:p>
        </p:txBody>
      </p:sp>
      <p:sp>
        <p:nvSpPr>
          <p:cNvPr id="7" name="Text Placeholder 6">
            <a:extLst>
              <a:ext uri="{FF2B5EF4-FFF2-40B4-BE49-F238E27FC236}">
                <a16:creationId xmlns:a16="http://schemas.microsoft.com/office/drawing/2014/main" id="{3458787E-26D7-4BA4-9F97-22478CE1450F}"/>
              </a:ext>
            </a:extLst>
          </p:cNvPr>
          <p:cNvSpPr>
            <a:spLocks noGrp="1"/>
          </p:cNvSpPr>
          <p:nvPr>
            <p:ph type="body" sz="quarter" idx="20"/>
          </p:nvPr>
        </p:nvSpPr>
        <p:spPr>
          <a:xfrm>
            <a:off x="975360" y="2679775"/>
            <a:ext cx="5001270" cy="548640"/>
          </a:xfrm>
        </p:spPr>
        <p:txBody>
          <a:bodyPr/>
          <a:lstStyle/>
          <a:p>
            <a:r>
              <a:rPr lang="en-US" b="1" dirty="0">
                <a:solidFill>
                  <a:schemeClr val="tx1"/>
                </a:solidFill>
              </a:rPr>
              <a:t>Teasing or bullying (receiving or giving)</a:t>
            </a:r>
          </a:p>
        </p:txBody>
      </p:sp>
      <p:sp>
        <p:nvSpPr>
          <p:cNvPr id="8" name="Text Placeholder 7">
            <a:extLst>
              <a:ext uri="{FF2B5EF4-FFF2-40B4-BE49-F238E27FC236}">
                <a16:creationId xmlns:a16="http://schemas.microsoft.com/office/drawing/2014/main" id="{1799DB92-A0BB-44D4-98CA-9110D1BD9B4F}"/>
              </a:ext>
            </a:extLst>
          </p:cNvPr>
          <p:cNvSpPr>
            <a:spLocks noGrp="1"/>
          </p:cNvSpPr>
          <p:nvPr>
            <p:ph type="body" sz="quarter" idx="22"/>
          </p:nvPr>
        </p:nvSpPr>
        <p:spPr>
          <a:xfrm>
            <a:off x="975360" y="3373359"/>
            <a:ext cx="5001270" cy="548640"/>
          </a:xfrm>
        </p:spPr>
        <p:txBody>
          <a:bodyPr>
            <a:normAutofit lnSpcReduction="10000"/>
          </a:bodyPr>
          <a:lstStyle/>
          <a:p>
            <a:r>
              <a:rPr lang="en-US" b="1" dirty="0">
                <a:solidFill>
                  <a:schemeClr val="tx1"/>
                </a:solidFill>
              </a:rPr>
              <a:t>Social withdrawal, isolation, loneliness, etc.</a:t>
            </a:r>
          </a:p>
        </p:txBody>
      </p:sp>
      <p:sp>
        <p:nvSpPr>
          <p:cNvPr id="9" name="Text Placeholder 8">
            <a:extLst>
              <a:ext uri="{FF2B5EF4-FFF2-40B4-BE49-F238E27FC236}">
                <a16:creationId xmlns:a16="http://schemas.microsoft.com/office/drawing/2014/main" id="{9B600D3A-56EC-4C08-8705-7B7998DF8A38}"/>
              </a:ext>
            </a:extLst>
          </p:cNvPr>
          <p:cNvSpPr>
            <a:spLocks noGrp="1"/>
          </p:cNvSpPr>
          <p:nvPr>
            <p:ph type="body" sz="quarter" idx="24"/>
          </p:nvPr>
        </p:nvSpPr>
        <p:spPr>
          <a:xfrm>
            <a:off x="975360" y="4097203"/>
            <a:ext cx="5001270" cy="548640"/>
          </a:xfrm>
        </p:spPr>
        <p:txBody>
          <a:bodyPr>
            <a:normAutofit fontScale="92500" lnSpcReduction="10000"/>
          </a:bodyPr>
          <a:lstStyle/>
          <a:p>
            <a:r>
              <a:rPr lang="en-US" b="1" dirty="0">
                <a:solidFill>
                  <a:schemeClr val="tx1"/>
                </a:solidFill>
              </a:rPr>
              <a:t>Change in typical personality (more outgoing or more withdrawn than usual)</a:t>
            </a:r>
          </a:p>
        </p:txBody>
      </p:sp>
      <p:sp>
        <p:nvSpPr>
          <p:cNvPr id="10" name="Text Placeholder 9">
            <a:extLst>
              <a:ext uri="{FF2B5EF4-FFF2-40B4-BE49-F238E27FC236}">
                <a16:creationId xmlns:a16="http://schemas.microsoft.com/office/drawing/2014/main" id="{4F5197E2-73DD-4ADB-834F-4F5FC1FDE194}"/>
              </a:ext>
            </a:extLst>
          </p:cNvPr>
          <p:cNvSpPr>
            <a:spLocks noGrp="1"/>
          </p:cNvSpPr>
          <p:nvPr>
            <p:ph type="body" sz="quarter" idx="26"/>
          </p:nvPr>
        </p:nvSpPr>
        <p:spPr>
          <a:xfrm>
            <a:off x="975359" y="4790787"/>
            <a:ext cx="5001270" cy="548640"/>
          </a:xfrm>
        </p:spPr>
        <p:txBody>
          <a:bodyPr>
            <a:normAutofit fontScale="92500" lnSpcReduction="10000"/>
          </a:bodyPr>
          <a:lstStyle/>
          <a:p>
            <a:r>
              <a:rPr lang="en-US" b="1" dirty="0">
                <a:solidFill>
                  <a:schemeClr val="tx1"/>
                </a:solidFill>
              </a:rPr>
              <a:t>Difficulty dealing with an event (e.g. death of loved one)</a:t>
            </a:r>
          </a:p>
        </p:txBody>
      </p:sp>
      <p:sp>
        <p:nvSpPr>
          <p:cNvPr id="11" name="Text Placeholder 10">
            <a:extLst>
              <a:ext uri="{FF2B5EF4-FFF2-40B4-BE49-F238E27FC236}">
                <a16:creationId xmlns:a16="http://schemas.microsoft.com/office/drawing/2014/main" id="{8F034504-C861-4E96-8149-208168B8FB68}"/>
              </a:ext>
            </a:extLst>
          </p:cNvPr>
          <p:cNvSpPr>
            <a:spLocks noGrp="1"/>
          </p:cNvSpPr>
          <p:nvPr>
            <p:ph type="body" sz="quarter" idx="17"/>
          </p:nvPr>
        </p:nvSpPr>
        <p:spPr>
          <a:xfrm>
            <a:off x="163829" y="1227520"/>
            <a:ext cx="548640" cy="548640"/>
          </a:xfrm>
        </p:spPr>
        <p:txBody>
          <a:bodyPr/>
          <a:lstStyle/>
          <a:p>
            <a:r>
              <a:rPr lang="en-US" dirty="0"/>
              <a:t>1</a:t>
            </a:r>
          </a:p>
        </p:txBody>
      </p:sp>
      <p:sp>
        <p:nvSpPr>
          <p:cNvPr id="12" name="Text Placeholder 11">
            <a:extLst>
              <a:ext uri="{FF2B5EF4-FFF2-40B4-BE49-F238E27FC236}">
                <a16:creationId xmlns:a16="http://schemas.microsoft.com/office/drawing/2014/main" id="{49269625-684E-4C97-9699-6E31ECEB488F}"/>
              </a:ext>
            </a:extLst>
          </p:cNvPr>
          <p:cNvSpPr>
            <a:spLocks noGrp="1"/>
          </p:cNvSpPr>
          <p:nvPr>
            <p:ph type="body" sz="quarter" idx="19"/>
          </p:nvPr>
        </p:nvSpPr>
        <p:spPr>
          <a:xfrm>
            <a:off x="163829" y="1955931"/>
            <a:ext cx="548640" cy="548640"/>
          </a:xfrm>
        </p:spPr>
        <p:txBody>
          <a:bodyPr/>
          <a:lstStyle/>
          <a:p>
            <a:r>
              <a:rPr lang="en-US" dirty="0"/>
              <a:t>2</a:t>
            </a:r>
          </a:p>
        </p:txBody>
      </p:sp>
      <p:sp>
        <p:nvSpPr>
          <p:cNvPr id="13" name="Text Placeholder 12">
            <a:extLst>
              <a:ext uri="{FF2B5EF4-FFF2-40B4-BE49-F238E27FC236}">
                <a16:creationId xmlns:a16="http://schemas.microsoft.com/office/drawing/2014/main" id="{68ADE56B-5F07-4BF7-A6EB-79860B940777}"/>
              </a:ext>
            </a:extLst>
          </p:cNvPr>
          <p:cNvSpPr>
            <a:spLocks noGrp="1"/>
          </p:cNvSpPr>
          <p:nvPr>
            <p:ph type="body" sz="quarter" idx="21"/>
          </p:nvPr>
        </p:nvSpPr>
        <p:spPr>
          <a:xfrm>
            <a:off x="163827" y="2679775"/>
            <a:ext cx="548640" cy="548640"/>
          </a:xfrm>
        </p:spPr>
        <p:txBody>
          <a:bodyPr/>
          <a:lstStyle/>
          <a:p>
            <a:r>
              <a:rPr lang="en-US" dirty="0"/>
              <a:t>3</a:t>
            </a:r>
          </a:p>
        </p:txBody>
      </p:sp>
      <p:sp>
        <p:nvSpPr>
          <p:cNvPr id="14" name="Text Placeholder 13">
            <a:extLst>
              <a:ext uri="{FF2B5EF4-FFF2-40B4-BE49-F238E27FC236}">
                <a16:creationId xmlns:a16="http://schemas.microsoft.com/office/drawing/2014/main" id="{39738749-4389-4274-99B7-E2E8797608BD}"/>
              </a:ext>
            </a:extLst>
          </p:cNvPr>
          <p:cNvSpPr>
            <a:spLocks noGrp="1"/>
          </p:cNvSpPr>
          <p:nvPr>
            <p:ph type="body" sz="quarter" idx="23"/>
          </p:nvPr>
        </p:nvSpPr>
        <p:spPr>
          <a:xfrm>
            <a:off x="163827" y="3373359"/>
            <a:ext cx="548640" cy="548640"/>
          </a:xfrm>
        </p:spPr>
        <p:txBody>
          <a:bodyPr/>
          <a:lstStyle/>
          <a:p>
            <a:r>
              <a:rPr lang="en-US" dirty="0"/>
              <a:t>4</a:t>
            </a:r>
          </a:p>
        </p:txBody>
      </p:sp>
      <p:sp>
        <p:nvSpPr>
          <p:cNvPr id="15" name="Text Placeholder 14">
            <a:extLst>
              <a:ext uri="{FF2B5EF4-FFF2-40B4-BE49-F238E27FC236}">
                <a16:creationId xmlns:a16="http://schemas.microsoft.com/office/drawing/2014/main" id="{C4D927A9-0ABF-4EA1-9F03-31BA0C64F5AA}"/>
              </a:ext>
            </a:extLst>
          </p:cNvPr>
          <p:cNvSpPr>
            <a:spLocks noGrp="1"/>
          </p:cNvSpPr>
          <p:nvPr>
            <p:ph type="body" sz="quarter" idx="25"/>
          </p:nvPr>
        </p:nvSpPr>
        <p:spPr>
          <a:xfrm>
            <a:off x="163827" y="4097203"/>
            <a:ext cx="548640" cy="548640"/>
          </a:xfrm>
        </p:spPr>
        <p:txBody>
          <a:bodyPr/>
          <a:lstStyle/>
          <a:p>
            <a:r>
              <a:rPr lang="en-US" dirty="0"/>
              <a:t>5</a:t>
            </a:r>
          </a:p>
        </p:txBody>
      </p:sp>
      <p:sp>
        <p:nvSpPr>
          <p:cNvPr id="16" name="Text Placeholder 15">
            <a:extLst>
              <a:ext uri="{FF2B5EF4-FFF2-40B4-BE49-F238E27FC236}">
                <a16:creationId xmlns:a16="http://schemas.microsoft.com/office/drawing/2014/main" id="{289CEA32-7960-435E-9250-778DBF1588D3}"/>
              </a:ext>
            </a:extLst>
          </p:cNvPr>
          <p:cNvSpPr>
            <a:spLocks noGrp="1"/>
          </p:cNvSpPr>
          <p:nvPr>
            <p:ph type="body" sz="quarter" idx="27"/>
          </p:nvPr>
        </p:nvSpPr>
        <p:spPr>
          <a:xfrm>
            <a:off x="163826" y="4790787"/>
            <a:ext cx="548640" cy="548640"/>
          </a:xfrm>
        </p:spPr>
        <p:txBody>
          <a:bodyPr/>
          <a:lstStyle/>
          <a:p>
            <a:r>
              <a:rPr lang="en-US" dirty="0"/>
              <a:t>6</a:t>
            </a:r>
          </a:p>
        </p:txBody>
      </p:sp>
      <p:sp>
        <p:nvSpPr>
          <p:cNvPr id="19" name="Text Placeholder 18">
            <a:extLst>
              <a:ext uri="{FF2B5EF4-FFF2-40B4-BE49-F238E27FC236}">
                <a16:creationId xmlns:a16="http://schemas.microsoft.com/office/drawing/2014/main" id="{9BD06FBB-D9E0-468C-AD39-83B4B6384611}"/>
              </a:ext>
            </a:extLst>
          </p:cNvPr>
          <p:cNvSpPr>
            <a:spLocks noGrp="1"/>
          </p:cNvSpPr>
          <p:nvPr>
            <p:ph type="body" sz="quarter" idx="30"/>
          </p:nvPr>
        </p:nvSpPr>
        <p:spPr>
          <a:xfrm>
            <a:off x="6998960" y="1232087"/>
            <a:ext cx="4988569" cy="548640"/>
          </a:xfrm>
        </p:spPr>
        <p:txBody>
          <a:bodyPr/>
          <a:lstStyle/>
          <a:p>
            <a:r>
              <a:rPr lang="en-US" b="1" dirty="0">
                <a:solidFill>
                  <a:schemeClr val="tx1"/>
                </a:solidFill>
              </a:rPr>
              <a:t>Marked irritability, anger, hostility, etc.</a:t>
            </a:r>
          </a:p>
        </p:txBody>
      </p:sp>
      <p:sp>
        <p:nvSpPr>
          <p:cNvPr id="20" name="Text Placeholder 19">
            <a:extLst>
              <a:ext uri="{FF2B5EF4-FFF2-40B4-BE49-F238E27FC236}">
                <a16:creationId xmlns:a16="http://schemas.microsoft.com/office/drawing/2014/main" id="{F1224690-7BE0-4382-B614-EB377C006294}"/>
              </a:ext>
            </a:extLst>
          </p:cNvPr>
          <p:cNvSpPr>
            <a:spLocks noGrp="1"/>
          </p:cNvSpPr>
          <p:nvPr>
            <p:ph type="body" sz="quarter" idx="31"/>
          </p:nvPr>
        </p:nvSpPr>
        <p:spPr>
          <a:xfrm>
            <a:off x="6986259" y="1955931"/>
            <a:ext cx="5001270" cy="548640"/>
          </a:xfrm>
        </p:spPr>
        <p:txBody>
          <a:bodyPr>
            <a:normAutofit lnSpcReduction="10000"/>
          </a:bodyPr>
          <a:lstStyle/>
          <a:p>
            <a:r>
              <a:rPr lang="en-US" b="1" dirty="0">
                <a:solidFill>
                  <a:schemeClr val="tx1"/>
                </a:solidFill>
              </a:rPr>
              <a:t>Talking to or seeing things that aren’t there</a:t>
            </a:r>
          </a:p>
        </p:txBody>
      </p:sp>
      <p:sp>
        <p:nvSpPr>
          <p:cNvPr id="21" name="Text Placeholder 20">
            <a:extLst>
              <a:ext uri="{FF2B5EF4-FFF2-40B4-BE49-F238E27FC236}">
                <a16:creationId xmlns:a16="http://schemas.microsoft.com/office/drawing/2014/main" id="{B128A30C-CDAF-419B-96FC-DF0CF3EE14FC}"/>
              </a:ext>
            </a:extLst>
          </p:cNvPr>
          <p:cNvSpPr>
            <a:spLocks noGrp="1"/>
          </p:cNvSpPr>
          <p:nvPr>
            <p:ph type="body" sz="quarter" idx="32"/>
          </p:nvPr>
        </p:nvSpPr>
        <p:spPr>
          <a:xfrm>
            <a:off x="6986258" y="2679775"/>
            <a:ext cx="5001270" cy="548640"/>
          </a:xfrm>
        </p:spPr>
        <p:txBody>
          <a:bodyPr/>
          <a:lstStyle/>
          <a:p>
            <a:r>
              <a:rPr lang="en-US" b="1" dirty="0">
                <a:solidFill>
                  <a:schemeClr val="tx1"/>
                </a:solidFill>
              </a:rPr>
              <a:t>Delusional or paranoid speech or actions</a:t>
            </a:r>
          </a:p>
        </p:txBody>
      </p:sp>
      <p:sp>
        <p:nvSpPr>
          <p:cNvPr id="22" name="Text Placeholder 21">
            <a:extLst>
              <a:ext uri="{FF2B5EF4-FFF2-40B4-BE49-F238E27FC236}">
                <a16:creationId xmlns:a16="http://schemas.microsoft.com/office/drawing/2014/main" id="{CF3C8A63-87D5-41AD-A0E9-7EF2C0A21BFC}"/>
              </a:ext>
            </a:extLst>
          </p:cNvPr>
          <p:cNvSpPr>
            <a:spLocks noGrp="1"/>
          </p:cNvSpPr>
          <p:nvPr>
            <p:ph type="body" sz="quarter" idx="33"/>
          </p:nvPr>
        </p:nvSpPr>
        <p:spPr>
          <a:xfrm>
            <a:off x="6986258" y="3373359"/>
            <a:ext cx="5001270" cy="548640"/>
          </a:xfrm>
        </p:spPr>
        <p:txBody>
          <a:bodyPr/>
          <a:lstStyle/>
          <a:p>
            <a:r>
              <a:rPr lang="en-US" b="1" dirty="0">
                <a:solidFill>
                  <a:schemeClr val="tx1"/>
                </a:solidFill>
              </a:rPr>
              <a:t>Difficulty connecting to others</a:t>
            </a:r>
          </a:p>
        </p:txBody>
      </p:sp>
      <p:sp>
        <p:nvSpPr>
          <p:cNvPr id="23" name="Text Placeholder 22">
            <a:extLst>
              <a:ext uri="{FF2B5EF4-FFF2-40B4-BE49-F238E27FC236}">
                <a16:creationId xmlns:a16="http://schemas.microsoft.com/office/drawing/2014/main" id="{CDA77644-ADD0-4B16-92E3-C7205F203DA7}"/>
              </a:ext>
            </a:extLst>
          </p:cNvPr>
          <p:cNvSpPr>
            <a:spLocks noGrp="1"/>
          </p:cNvSpPr>
          <p:nvPr>
            <p:ph type="body" sz="quarter" idx="34"/>
          </p:nvPr>
        </p:nvSpPr>
        <p:spPr>
          <a:xfrm>
            <a:off x="6986258" y="4097203"/>
            <a:ext cx="5001270" cy="548640"/>
          </a:xfrm>
        </p:spPr>
        <p:txBody>
          <a:bodyPr>
            <a:normAutofit lnSpcReduction="10000"/>
          </a:bodyPr>
          <a:lstStyle/>
          <a:p>
            <a:r>
              <a:rPr lang="en-US" b="1" dirty="0">
                <a:solidFill>
                  <a:schemeClr val="tx1"/>
                </a:solidFill>
              </a:rPr>
              <a:t>Expressions of hopelessness, worthlessness, etc</a:t>
            </a:r>
            <a:r>
              <a:rPr lang="en-US" dirty="0">
                <a:solidFill>
                  <a:schemeClr val="tx1"/>
                </a:solidFill>
              </a:rPr>
              <a:t>.</a:t>
            </a:r>
          </a:p>
        </p:txBody>
      </p:sp>
      <p:sp>
        <p:nvSpPr>
          <p:cNvPr id="24" name="Text Placeholder 23">
            <a:extLst>
              <a:ext uri="{FF2B5EF4-FFF2-40B4-BE49-F238E27FC236}">
                <a16:creationId xmlns:a16="http://schemas.microsoft.com/office/drawing/2014/main" id="{D99A0211-8E92-4E6E-B030-2E754E09E63F}"/>
              </a:ext>
            </a:extLst>
          </p:cNvPr>
          <p:cNvSpPr>
            <a:spLocks noGrp="1"/>
          </p:cNvSpPr>
          <p:nvPr>
            <p:ph type="body" sz="quarter" idx="35"/>
          </p:nvPr>
        </p:nvSpPr>
        <p:spPr>
          <a:xfrm>
            <a:off x="6986257" y="4790787"/>
            <a:ext cx="5001270" cy="548640"/>
          </a:xfrm>
        </p:spPr>
        <p:txBody>
          <a:bodyPr>
            <a:normAutofit fontScale="92500" lnSpcReduction="10000"/>
          </a:bodyPr>
          <a:lstStyle/>
          <a:p>
            <a:r>
              <a:rPr lang="en-US" b="1" dirty="0">
                <a:solidFill>
                  <a:schemeClr val="tx1"/>
                </a:solidFill>
              </a:rPr>
              <a:t>Talks about themes of suicide, loss of will to live, etc.</a:t>
            </a:r>
          </a:p>
        </p:txBody>
      </p:sp>
      <p:sp>
        <p:nvSpPr>
          <p:cNvPr id="25" name="Text Placeholder 24">
            <a:extLst>
              <a:ext uri="{FF2B5EF4-FFF2-40B4-BE49-F238E27FC236}">
                <a16:creationId xmlns:a16="http://schemas.microsoft.com/office/drawing/2014/main" id="{43534064-C2A7-4CD6-A22A-613C17B9DA2D}"/>
              </a:ext>
            </a:extLst>
          </p:cNvPr>
          <p:cNvSpPr>
            <a:spLocks noGrp="1"/>
          </p:cNvSpPr>
          <p:nvPr>
            <p:ph type="body" sz="quarter" idx="36"/>
          </p:nvPr>
        </p:nvSpPr>
        <p:spPr>
          <a:xfrm>
            <a:off x="6174727" y="1227520"/>
            <a:ext cx="548640" cy="548640"/>
          </a:xfrm>
        </p:spPr>
        <p:txBody>
          <a:bodyPr/>
          <a:lstStyle/>
          <a:p>
            <a:r>
              <a:rPr lang="en-US" dirty="0"/>
              <a:t>8</a:t>
            </a:r>
          </a:p>
        </p:txBody>
      </p:sp>
      <p:sp>
        <p:nvSpPr>
          <p:cNvPr id="26" name="Text Placeholder 25">
            <a:extLst>
              <a:ext uri="{FF2B5EF4-FFF2-40B4-BE49-F238E27FC236}">
                <a16:creationId xmlns:a16="http://schemas.microsoft.com/office/drawing/2014/main" id="{7D85A785-B4BA-4F21-BA30-BB8CD7CA4867}"/>
              </a:ext>
            </a:extLst>
          </p:cNvPr>
          <p:cNvSpPr>
            <a:spLocks noGrp="1"/>
          </p:cNvSpPr>
          <p:nvPr>
            <p:ph type="body" sz="quarter" idx="37"/>
          </p:nvPr>
        </p:nvSpPr>
        <p:spPr>
          <a:xfrm>
            <a:off x="6174727" y="1955931"/>
            <a:ext cx="548640" cy="548640"/>
          </a:xfrm>
        </p:spPr>
        <p:txBody>
          <a:bodyPr/>
          <a:lstStyle/>
          <a:p>
            <a:r>
              <a:rPr lang="en-US" dirty="0"/>
              <a:t>9</a:t>
            </a:r>
          </a:p>
        </p:txBody>
      </p:sp>
      <p:sp>
        <p:nvSpPr>
          <p:cNvPr id="27" name="Text Placeholder 26">
            <a:extLst>
              <a:ext uri="{FF2B5EF4-FFF2-40B4-BE49-F238E27FC236}">
                <a16:creationId xmlns:a16="http://schemas.microsoft.com/office/drawing/2014/main" id="{82E40A90-219E-46E8-9E2E-3413DDF9613C}"/>
              </a:ext>
            </a:extLst>
          </p:cNvPr>
          <p:cNvSpPr>
            <a:spLocks noGrp="1"/>
          </p:cNvSpPr>
          <p:nvPr>
            <p:ph type="body" sz="quarter" idx="38"/>
          </p:nvPr>
        </p:nvSpPr>
        <p:spPr>
          <a:xfrm>
            <a:off x="6174725" y="2679775"/>
            <a:ext cx="548640" cy="548640"/>
          </a:xfrm>
        </p:spPr>
        <p:txBody>
          <a:bodyPr/>
          <a:lstStyle/>
          <a:p>
            <a:r>
              <a:rPr lang="en-US" dirty="0"/>
              <a:t>10</a:t>
            </a:r>
          </a:p>
        </p:txBody>
      </p:sp>
      <p:sp>
        <p:nvSpPr>
          <p:cNvPr id="28" name="Text Placeholder 27">
            <a:extLst>
              <a:ext uri="{FF2B5EF4-FFF2-40B4-BE49-F238E27FC236}">
                <a16:creationId xmlns:a16="http://schemas.microsoft.com/office/drawing/2014/main" id="{4DEB997B-27F2-46B1-9338-AD4DD00A1CD2}"/>
              </a:ext>
            </a:extLst>
          </p:cNvPr>
          <p:cNvSpPr>
            <a:spLocks noGrp="1"/>
          </p:cNvSpPr>
          <p:nvPr>
            <p:ph type="body" sz="quarter" idx="39"/>
          </p:nvPr>
        </p:nvSpPr>
        <p:spPr>
          <a:xfrm>
            <a:off x="6174725" y="3373359"/>
            <a:ext cx="548640" cy="548640"/>
          </a:xfrm>
        </p:spPr>
        <p:txBody>
          <a:bodyPr/>
          <a:lstStyle/>
          <a:p>
            <a:r>
              <a:rPr lang="en-US" dirty="0"/>
              <a:t>11</a:t>
            </a:r>
          </a:p>
        </p:txBody>
      </p:sp>
      <p:sp>
        <p:nvSpPr>
          <p:cNvPr id="29" name="Text Placeholder 28">
            <a:extLst>
              <a:ext uri="{FF2B5EF4-FFF2-40B4-BE49-F238E27FC236}">
                <a16:creationId xmlns:a16="http://schemas.microsoft.com/office/drawing/2014/main" id="{32AA7763-9B89-4DAD-BABB-81B8C1D1460E}"/>
              </a:ext>
            </a:extLst>
          </p:cNvPr>
          <p:cNvSpPr>
            <a:spLocks noGrp="1"/>
          </p:cNvSpPr>
          <p:nvPr>
            <p:ph type="body" sz="quarter" idx="40"/>
          </p:nvPr>
        </p:nvSpPr>
        <p:spPr>
          <a:xfrm>
            <a:off x="6174725" y="4097203"/>
            <a:ext cx="548640" cy="548640"/>
          </a:xfrm>
        </p:spPr>
        <p:txBody>
          <a:bodyPr/>
          <a:lstStyle/>
          <a:p>
            <a:r>
              <a:rPr lang="en-US" dirty="0"/>
              <a:t>12</a:t>
            </a:r>
          </a:p>
        </p:txBody>
      </p:sp>
      <p:sp>
        <p:nvSpPr>
          <p:cNvPr id="30" name="Text Placeholder 29">
            <a:extLst>
              <a:ext uri="{FF2B5EF4-FFF2-40B4-BE49-F238E27FC236}">
                <a16:creationId xmlns:a16="http://schemas.microsoft.com/office/drawing/2014/main" id="{3BFEF30D-C93B-48D6-8209-DDCFEEA8EDB3}"/>
              </a:ext>
            </a:extLst>
          </p:cNvPr>
          <p:cNvSpPr>
            <a:spLocks noGrp="1"/>
          </p:cNvSpPr>
          <p:nvPr>
            <p:ph type="body" sz="quarter" idx="41"/>
          </p:nvPr>
        </p:nvSpPr>
        <p:spPr>
          <a:xfrm>
            <a:off x="6174724" y="4790787"/>
            <a:ext cx="548640" cy="548640"/>
          </a:xfrm>
        </p:spPr>
        <p:txBody>
          <a:bodyPr/>
          <a:lstStyle/>
          <a:p>
            <a:r>
              <a:rPr lang="en-US" dirty="0"/>
              <a:t>13</a:t>
            </a:r>
          </a:p>
        </p:txBody>
      </p:sp>
      <p:sp>
        <p:nvSpPr>
          <p:cNvPr id="34" name="Text Placeholder 14">
            <a:extLst>
              <a:ext uri="{FF2B5EF4-FFF2-40B4-BE49-F238E27FC236}">
                <a16:creationId xmlns:a16="http://schemas.microsoft.com/office/drawing/2014/main" id="{0F383A8A-2A36-480E-8E50-80AEB3F2FDCA}"/>
              </a:ext>
            </a:extLst>
          </p:cNvPr>
          <p:cNvSpPr txBox="1">
            <a:spLocks/>
          </p:cNvSpPr>
          <p:nvPr/>
        </p:nvSpPr>
        <p:spPr>
          <a:xfrm>
            <a:off x="174011" y="5484371"/>
            <a:ext cx="548640" cy="548640"/>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tx1"/>
              </a:buClr>
              <a:buFontTx/>
              <a:buNone/>
              <a:defRPr sz="2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a:t>
            </a:r>
          </a:p>
        </p:txBody>
      </p:sp>
      <p:sp>
        <p:nvSpPr>
          <p:cNvPr id="35" name="Text Placeholder 9">
            <a:extLst>
              <a:ext uri="{FF2B5EF4-FFF2-40B4-BE49-F238E27FC236}">
                <a16:creationId xmlns:a16="http://schemas.microsoft.com/office/drawing/2014/main" id="{6A795084-9E1B-489B-BEE1-7DF461A81728}"/>
              </a:ext>
            </a:extLst>
          </p:cNvPr>
          <p:cNvSpPr txBox="1">
            <a:spLocks/>
          </p:cNvSpPr>
          <p:nvPr/>
        </p:nvSpPr>
        <p:spPr>
          <a:xfrm>
            <a:off x="975359" y="5465003"/>
            <a:ext cx="5001270" cy="548640"/>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100000"/>
              </a:lnSpc>
              <a:spcBef>
                <a:spcPts val="0"/>
              </a:spcBef>
              <a:buClr>
                <a:schemeClr val="tx1"/>
              </a:buClr>
              <a:buFont typeface="Wingdings" panose="05000000000000000000" pitchFamily="2" charset="2"/>
              <a:buNone/>
              <a:defRPr sz="20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Mentions dealing with depression, anxiety, substance use, eating disorder, etc.</a:t>
            </a:r>
          </a:p>
        </p:txBody>
      </p:sp>
      <p:sp>
        <p:nvSpPr>
          <p:cNvPr id="36" name="Text Placeholder 28">
            <a:extLst>
              <a:ext uri="{FF2B5EF4-FFF2-40B4-BE49-F238E27FC236}">
                <a16:creationId xmlns:a16="http://schemas.microsoft.com/office/drawing/2014/main" id="{DE6672E0-2BB5-4DD2-9C52-CD5208B78E4E}"/>
              </a:ext>
            </a:extLst>
          </p:cNvPr>
          <p:cNvSpPr txBox="1">
            <a:spLocks/>
          </p:cNvSpPr>
          <p:nvPr/>
        </p:nvSpPr>
        <p:spPr>
          <a:xfrm>
            <a:off x="6174724" y="5477695"/>
            <a:ext cx="548640" cy="548640"/>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tx1"/>
              </a:buClr>
              <a:buFontTx/>
              <a:buNone/>
              <a:defRPr sz="2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14</a:t>
            </a:r>
          </a:p>
        </p:txBody>
      </p:sp>
      <p:sp>
        <p:nvSpPr>
          <p:cNvPr id="37" name="Text Placeholder 23">
            <a:extLst>
              <a:ext uri="{FF2B5EF4-FFF2-40B4-BE49-F238E27FC236}">
                <a16:creationId xmlns:a16="http://schemas.microsoft.com/office/drawing/2014/main" id="{53F8791C-DE81-4ECA-8B6E-CB609EB36F70}"/>
              </a:ext>
            </a:extLst>
          </p:cNvPr>
          <p:cNvSpPr txBox="1">
            <a:spLocks/>
          </p:cNvSpPr>
          <p:nvPr/>
        </p:nvSpPr>
        <p:spPr>
          <a:xfrm>
            <a:off x="6998960" y="5480071"/>
            <a:ext cx="5001270" cy="548640"/>
          </a:xfrm>
          <a:prstGeom prst="rect">
            <a:avLst/>
          </a:prstGeom>
        </p:spPr>
        <p:txBody>
          <a:bodyPr vert="horz" lIns="0" tIns="0" rIns="0" bIns="0" rtlCol="0" anchor="ctr">
            <a:normAutofit fontScale="92500" lnSpcReduction="10000"/>
          </a:bodyPr>
          <a:lstStyle>
            <a:lvl1pPr marL="0" indent="0" algn="l" defTabSz="914400" rtl="0" eaLnBrk="1" latinLnBrk="0" hangingPunct="1">
              <a:lnSpc>
                <a:spcPct val="100000"/>
              </a:lnSpc>
              <a:spcBef>
                <a:spcPts val="0"/>
              </a:spcBef>
              <a:buClr>
                <a:schemeClr val="tx1"/>
              </a:buClr>
              <a:buFont typeface="Wingdings" panose="05000000000000000000" pitchFamily="2" charset="2"/>
              <a:buNone/>
              <a:defRPr sz="20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Directly mentions self-harm, suicide, or harm to others</a:t>
            </a:r>
          </a:p>
        </p:txBody>
      </p:sp>
    </p:spTree>
    <p:extLst>
      <p:ext uri="{BB962C8B-B14F-4D97-AF65-F5344CB8AC3E}">
        <p14:creationId xmlns:p14="http://schemas.microsoft.com/office/powerpoint/2010/main" val="1790400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A7CE-3300-400C-9AC0-A1E1E1F87CDE}"/>
              </a:ext>
            </a:extLst>
          </p:cNvPr>
          <p:cNvSpPr>
            <a:spLocks noGrp="1"/>
          </p:cNvSpPr>
          <p:nvPr>
            <p:ph type="title"/>
          </p:nvPr>
        </p:nvSpPr>
        <p:spPr/>
        <p:txBody>
          <a:bodyPr/>
          <a:lstStyle/>
          <a:p>
            <a:r>
              <a:rPr lang="en-US" dirty="0"/>
              <a:t>WHO TO REFER: PHYSICAL INDICATORS</a:t>
            </a:r>
          </a:p>
        </p:txBody>
      </p:sp>
      <p:sp>
        <p:nvSpPr>
          <p:cNvPr id="3" name="Footer Placeholder 2">
            <a:extLst>
              <a:ext uri="{FF2B5EF4-FFF2-40B4-BE49-F238E27FC236}">
                <a16:creationId xmlns:a16="http://schemas.microsoft.com/office/drawing/2014/main" id="{E0FB0402-3526-47D5-B49A-EB923F9B2B64}"/>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BF38A80C-9894-451A-9665-992473DBC3BA}"/>
              </a:ext>
            </a:extLst>
          </p:cNvPr>
          <p:cNvSpPr>
            <a:spLocks noGrp="1"/>
          </p:cNvSpPr>
          <p:nvPr>
            <p:ph type="sldNum" sz="quarter" idx="12"/>
          </p:nvPr>
        </p:nvSpPr>
        <p:spPr/>
        <p:txBody>
          <a:bodyPr/>
          <a:lstStyle/>
          <a:p>
            <a:fld id="{17B7D619-569F-4E0A-BFC7-20C1C1ACD93D}" type="slidenum">
              <a:rPr lang="en-US" smtClean="0"/>
              <a:t>13</a:t>
            </a:fld>
            <a:endParaRPr lang="en-US"/>
          </a:p>
        </p:txBody>
      </p:sp>
      <p:sp>
        <p:nvSpPr>
          <p:cNvPr id="5" name="Text Placeholder 4">
            <a:extLst>
              <a:ext uri="{FF2B5EF4-FFF2-40B4-BE49-F238E27FC236}">
                <a16:creationId xmlns:a16="http://schemas.microsoft.com/office/drawing/2014/main" id="{B65B3675-BFF1-452E-8A5F-3612D95434B3}"/>
              </a:ext>
            </a:extLst>
          </p:cNvPr>
          <p:cNvSpPr>
            <a:spLocks noGrp="1"/>
          </p:cNvSpPr>
          <p:nvPr>
            <p:ph type="body" sz="quarter" idx="13"/>
          </p:nvPr>
        </p:nvSpPr>
        <p:spPr>
          <a:xfrm>
            <a:off x="975357" y="1182258"/>
            <a:ext cx="11012167" cy="548640"/>
          </a:xfrm>
        </p:spPr>
        <p:txBody>
          <a:bodyPr/>
          <a:lstStyle/>
          <a:p>
            <a:r>
              <a:rPr lang="en-US" b="1" dirty="0">
                <a:solidFill>
                  <a:schemeClr val="tx1"/>
                </a:solidFill>
              </a:rPr>
              <a:t>Chronic fatigue or falling asleep at inappropriate times</a:t>
            </a:r>
          </a:p>
        </p:txBody>
      </p:sp>
      <p:sp>
        <p:nvSpPr>
          <p:cNvPr id="6" name="Text Placeholder 5">
            <a:extLst>
              <a:ext uri="{FF2B5EF4-FFF2-40B4-BE49-F238E27FC236}">
                <a16:creationId xmlns:a16="http://schemas.microsoft.com/office/drawing/2014/main" id="{7CCEF9B2-05F7-444D-A146-4F9950EA06CD}"/>
              </a:ext>
            </a:extLst>
          </p:cNvPr>
          <p:cNvSpPr>
            <a:spLocks noGrp="1"/>
          </p:cNvSpPr>
          <p:nvPr>
            <p:ph type="body" sz="quarter" idx="18"/>
          </p:nvPr>
        </p:nvSpPr>
        <p:spPr>
          <a:xfrm>
            <a:off x="975362" y="1906102"/>
            <a:ext cx="11012166" cy="548640"/>
          </a:xfrm>
        </p:spPr>
        <p:txBody>
          <a:bodyPr/>
          <a:lstStyle/>
          <a:p>
            <a:r>
              <a:rPr lang="en-US" b="1" dirty="0">
                <a:solidFill>
                  <a:schemeClr val="tx1"/>
                </a:solidFill>
              </a:rPr>
              <a:t>Marked change in personal hygiene or appearance</a:t>
            </a:r>
          </a:p>
        </p:txBody>
      </p:sp>
      <p:sp>
        <p:nvSpPr>
          <p:cNvPr id="7" name="Text Placeholder 6">
            <a:extLst>
              <a:ext uri="{FF2B5EF4-FFF2-40B4-BE49-F238E27FC236}">
                <a16:creationId xmlns:a16="http://schemas.microsoft.com/office/drawing/2014/main" id="{8478E313-3CDA-46CF-927C-3F77A9790233}"/>
              </a:ext>
            </a:extLst>
          </p:cNvPr>
          <p:cNvSpPr>
            <a:spLocks noGrp="1"/>
          </p:cNvSpPr>
          <p:nvPr>
            <p:ph type="body" sz="quarter" idx="20"/>
          </p:nvPr>
        </p:nvSpPr>
        <p:spPr>
          <a:xfrm>
            <a:off x="975361" y="2629946"/>
            <a:ext cx="11012166" cy="548640"/>
          </a:xfrm>
        </p:spPr>
        <p:txBody>
          <a:bodyPr/>
          <a:lstStyle/>
          <a:p>
            <a:r>
              <a:rPr lang="en-US" b="1" dirty="0">
                <a:solidFill>
                  <a:schemeClr val="tx1"/>
                </a:solidFill>
              </a:rPr>
              <a:t>Noticeable change in energy level</a:t>
            </a:r>
          </a:p>
        </p:txBody>
      </p:sp>
      <p:sp>
        <p:nvSpPr>
          <p:cNvPr id="8" name="Text Placeholder 7">
            <a:extLst>
              <a:ext uri="{FF2B5EF4-FFF2-40B4-BE49-F238E27FC236}">
                <a16:creationId xmlns:a16="http://schemas.microsoft.com/office/drawing/2014/main" id="{691B1610-A39A-46DA-981E-6048476D9EBF}"/>
              </a:ext>
            </a:extLst>
          </p:cNvPr>
          <p:cNvSpPr>
            <a:spLocks noGrp="1"/>
          </p:cNvSpPr>
          <p:nvPr>
            <p:ph type="body" sz="quarter" idx="22"/>
          </p:nvPr>
        </p:nvSpPr>
        <p:spPr>
          <a:xfrm>
            <a:off x="975360" y="3323530"/>
            <a:ext cx="11012165" cy="548640"/>
          </a:xfrm>
        </p:spPr>
        <p:txBody>
          <a:bodyPr/>
          <a:lstStyle/>
          <a:p>
            <a:r>
              <a:rPr lang="en-US" b="1" dirty="0">
                <a:solidFill>
                  <a:schemeClr val="tx1"/>
                </a:solidFill>
              </a:rPr>
              <a:t>Dramatic weight loss or gain</a:t>
            </a:r>
          </a:p>
        </p:txBody>
      </p:sp>
      <p:sp>
        <p:nvSpPr>
          <p:cNvPr id="9" name="Text Placeholder 8">
            <a:extLst>
              <a:ext uri="{FF2B5EF4-FFF2-40B4-BE49-F238E27FC236}">
                <a16:creationId xmlns:a16="http://schemas.microsoft.com/office/drawing/2014/main" id="{2937AF72-6A2F-4650-B417-C2C76A170ECD}"/>
              </a:ext>
            </a:extLst>
          </p:cNvPr>
          <p:cNvSpPr>
            <a:spLocks noGrp="1"/>
          </p:cNvSpPr>
          <p:nvPr>
            <p:ph type="body" sz="quarter" idx="24"/>
          </p:nvPr>
        </p:nvSpPr>
        <p:spPr>
          <a:xfrm>
            <a:off x="975361" y="4051941"/>
            <a:ext cx="11012164" cy="548640"/>
          </a:xfrm>
        </p:spPr>
        <p:txBody>
          <a:bodyPr/>
          <a:lstStyle/>
          <a:p>
            <a:r>
              <a:rPr lang="en-US" b="1" dirty="0">
                <a:solidFill>
                  <a:schemeClr val="tx1"/>
                </a:solidFill>
              </a:rPr>
              <a:t>Confused, disjointed thoughts, speech, or actions</a:t>
            </a:r>
          </a:p>
        </p:txBody>
      </p:sp>
      <p:sp>
        <p:nvSpPr>
          <p:cNvPr id="10" name="Text Placeholder 9">
            <a:extLst>
              <a:ext uri="{FF2B5EF4-FFF2-40B4-BE49-F238E27FC236}">
                <a16:creationId xmlns:a16="http://schemas.microsoft.com/office/drawing/2014/main" id="{52B5DDAC-8642-436F-A615-22C48B0CD55E}"/>
              </a:ext>
            </a:extLst>
          </p:cNvPr>
          <p:cNvSpPr>
            <a:spLocks noGrp="1"/>
          </p:cNvSpPr>
          <p:nvPr>
            <p:ph type="body" sz="quarter" idx="26"/>
          </p:nvPr>
        </p:nvSpPr>
        <p:spPr>
          <a:xfrm>
            <a:off x="975360" y="4745525"/>
            <a:ext cx="11012164" cy="548640"/>
          </a:xfrm>
        </p:spPr>
        <p:txBody>
          <a:bodyPr>
            <a:normAutofit lnSpcReduction="10000"/>
          </a:bodyPr>
          <a:lstStyle/>
          <a:p>
            <a:r>
              <a:rPr lang="en-US" b="1" dirty="0">
                <a:solidFill>
                  <a:schemeClr val="tx1"/>
                </a:solidFill>
              </a:rPr>
              <a:t>Attends class or work hungover or intoxicated, or frequently appears hungover or intoxicated</a:t>
            </a:r>
          </a:p>
        </p:txBody>
      </p:sp>
      <p:sp>
        <p:nvSpPr>
          <p:cNvPr id="11" name="Text Placeholder 10">
            <a:extLst>
              <a:ext uri="{FF2B5EF4-FFF2-40B4-BE49-F238E27FC236}">
                <a16:creationId xmlns:a16="http://schemas.microsoft.com/office/drawing/2014/main" id="{EF2666A2-CB3C-4765-82F5-ED4C23324A1C}"/>
              </a:ext>
            </a:extLst>
          </p:cNvPr>
          <p:cNvSpPr>
            <a:spLocks noGrp="1"/>
          </p:cNvSpPr>
          <p:nvPr>
            <p:ph type="body" sz="quarter" idx="17"/>
          </p:nvPr>
        </p:nvSpPr>
        <p:spPr>
          <a:xfrm>
            <a:off x="163827" y="1167315"/>
            <a:ext cx="548640" cy="548640"/>
          </a:xfrm>
        </p:spPr>
        <p:txBody>
          <a:bodyPr/>
          <a:lstStyle/>
          <a:p>
            <a:r>
              <a:rPr lang="en-US" dirty="0"/>
              <a:t>1</a:t>
            </a:r>
          </a:p>
        </p:txBody>
      </p:sp>
      <p:sp>
        <p:nvSpPr>
          <p:cNvPr id="12" name="Text Placeholder 11">
            <a:extLst>
              <a:ext uri="{FF2B5EF4-FFF2-40B4-BE49-F238E27FC236}">
                <a16:creationId xmlns:a16="http://schemas.microsoft.com/office/drawing/2014/main" id="{C0E3723E-9A2F-423B-89C1-12A476673359}"/>
              </a:ext>
            </a:extLst>
          </p:cNvPr>
          <p:cNvSpPr>
            <a:spLocks noGrp="1"/>
          </p:cNvSpPr>
          <p:nvPr>
            <p:ph type="body" sz="quarter" idx="19"/>
          </p:nvPr>
        </p:nvSpPr>
        <p:spPr>
          <a:xfrm>
            <a:off x="163830" y="1910669"/>
            <a:ext cx="548640" cy="548640"/>
          </a:xfrm>
        </p:spPr>
        <p:txBody>
          <a:bodyPr/>
          <a:lstStyle/>
          <a:p>
            <a:r>
              <a:rPr lang="en-US" dirty="0"/>
              <a:t>2</a:t>
            </a:r>
          </a:p>
        </p:txBody>
      </p:sp>
      <p:sp>
        <p:nvSpPr>
          <p:cNvPr id="13" name="Text Placeholder 12">
            <a:extLst>
              <a:ext uri="{FF2B5EF4-FFF2-40B4-BE49-F238E27FC236}">
                <a16:creationId xmlns:a16="http://schemas.microsoft.com/office/drawing/2014/main" id="{4FB93CDD-C758-463E-885A-E02B8826F43C}"/>
              </a:ext>
            </a:extLst>
          </p:cNvPr>
          <p:cNvSpPr>
            <a:spLocks noGrp="1"/>
          </p:cNvSpPr>
          <p:nvPr>
            <p:ph type="body" sz="quarter" idx="21"/>
          </p:nvPr>
        </p:nvSpPr>
        <p:spPr>
          <a:xfrm>
            <a:off x="163828" y="2634513"/>
            <a:ext cx="548640" cy="548640"/>
          </a:xfrm>
        </p:spPr>
        <p:txBody>
          <a:bodyPr/>
          <a:lstStyle/>
          <a:p>
            <a:r>
              <a:rPr lang="en-US" dirty="0"/>
              <a:t>3</a:t>
            </a:r>
          </a:p>
        </p:txBody>
      </p:sp>
      <p:sp>
        <p:nvSpPr>
          <p:cNvPr id="14" name="Text Placeholder 13">
            <a:extLst>
              <a:ext uri="{FF2B5EF4-FFF2-40B4-BE49-F238E27FC236}">
                <a16:creationId xmlns:a16="http://schemas.microsoft.com/office/drawing/2014/main" id="{2B85089E-417F-485E-A12E-F6F5D0ED14DD}"/>
              </a:ext>
            </a:extLst>
          </p:cNvPr>
          <p:cNvSpPr>
            <a:spLocks noGrp="1"/>
          </p:cNvSpPr>
          <p:nvPr>
            <p:ph type="body" sz="quarter" idx="23"/>
          </p:nvPr>
        </p:nvSpPr>
        <p:spPr>
          <a:xfrm>
            <a:off x="163828" y="3328097"/>
            <a:ext cx="548640" cy="548640"/>
          </a:xfrm>
        </p:spPr>
        <p:txBody>
          <a:bodyPr/>
          <a:lstStyle/>
          <a:p>
            <a:r>
              <a:rPr lang="en-US" dirty="0"/>
              <a:t>4</a:t>
            </a:r>
          </a:p>
        </p:txBody>
      </p:sp>
      <p:sp>
        <p:nvSpPr>
          <p:cNvPr id="15" name="Text Placeholder 14">
            <a:extLst>
              <a:ext uri="{FF2B5EF4-FFF2-40B4-BE49-F238E27FC236}">
                <a16:creationId xmlns:a16="http://schemas.microsoft.com/office/drawing/2014/main" id="{FE95D820-BEB7-498D-B714-61D79FA7EAF0}"/>
              </a:ext>
            </a:extLst>
          </p:cNvPr>
          <p:cNvSpPr>
            <a:spLocks noGrp="1"/>
          </p:cNvSpPr>
          <p:nvPr>
            <p:ph type="body" sz="quarter" idx="25"/>
          </p:nvPr>
        </p:nvSpPr>
        <p:spPr>
          <a:xfrm>
            <a:off x="163828" y="4051941"/>
            <a:ext cx="548640" cy="548640"/>
          </a:xfrm>
        </p:spPr>
        <p:txBody>
          <a:bodyPr/>
          <a:lstStyle/>
          <a:p>
            <a:r>
              <a:rPr lang="en-US" dirty="0"/>
              <a:t>5</a:t>
            </a:r>
          </a:p>
        </p:txBody>
      </p:sp>
      <p:sp>
        <p:nvSpPr>
          <p:cNvPr id="16" name="Text Placeholder 15">
            <a:extLst>
              <a:ext uri="{FF2B5EF4-FFF2-40B4-BE49-F238E27FC236}">
                <a16:creationId xmlns:a16="http://schemas.microsoft.com/office/drawing/2014/main" id="{A673331D-FB56-430A-92AD-DCD8BDDCB729}"/>
              </a:ext>
            </a:extLst>
          </p:cNvPr>
          <p:cNvSpPr>
            <a:spLocks noGrp="1"/>
          </p:cNvSpPr>
          <p:nvPr>
            <p:ph type="body" sz="quarter" idx="27"/>
          </p:nvPr>
        </p:nvSpPr>
        <p:spPr>
          <a:xfrm>
            <a:off x="163827" y="4745525"/>
            <a:ext cx="548640" cy="548640"/>
          </a:xfrm>
        </p:spPr>
        <p:txBody>
          <a:bodyPr/>
          <a:lstStyle/>
          <a:p>
            <a:r>
              <a:rPr lang="en-US" dirty="0"/>
              <a:t>6</a:t>
            </a:r>
          </a:p>
        </p:txBody>
      </p:sp>
      <p:sp>
        <p:nvSpPr>
          <p:cNvPr id="19" name="Text Placeholder 14">
            <a:extLst>
              <a:ext uri="{FF2B5EF4-FFF2-40B4-BE49-F238E27FC236}">
                <a16:creationId xmlns:a16="http://schemas.microsoft.com/office/drawing/2014/main" id="{B69C98E2-1425-4BCB-A336-11B3E01AB4BB}"/>
              </a:ext>
            </a:extLst>
          </p:cNvPr>
          <p:cNvSpPr txBox="1">
            <a:spLocks/>
          </p:cNvSpPr>
          <p:nvPr/>
        </p:nvSpPr>
        <p:spPr>
          <a:xfrm>
            <a:off x="163827" y="5439109"/>
            <a:ext cx="548640" cy="548640"/>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tx1"/>
              </a:buClr>
              <a:buFontTx/>
              <a:buNone/>
              <a:defRPr sz="2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7</a:t>
            </a:r>
          </a:p>
        </p:txBody>
      </p:sp>
      <p:sp>
        <p:nvSpPr>
          <p:cNvPr id="20" name="Text Placeholder 9">
            <a:extLst>
              <a:ext uri="{FF2B5EF4-FFF2-40B4-BE49-F238E27FC236}">
                <a16:creationId xmlns:a16="http://schemas.microsoft.com/office/drawing/2014/main" id="{508D8867-FA23-48C8-9F08-7A7E347C9DF0}"/>
              </a:ext>
            </a:extLst>
          </p:cNvPr>
          <p:cNvSpPr txBox="1">
            <a:spLocks/>
          </p:cNvSpPr>
          <p:nvPr/>
        </p:nvSpPr>
        <p:spPr>
          <a:xfrm>
            <a:off x="975360" y="5439109"/>
            <a:ext cx="11012164" cy="548640"/>
          </a:xfrm>
          <a:prstGeom prst="rect">
            <a:avLst/>
          </a:prstGeom>
        </p:spPr>
        <p:txBody>
          <a:bodyPr vert="horz" lIns="0" tIns="0" rIns="0" bIns="0" rtlCol="0" anchor="ctr">
            <a:normAutofit/>
          </a:bodyPr>
          <a:lstStyle>
            <a:lvl1pPr marL="0" indent="0" algn="l" defTabSz="914400" rtl="0" eaLnBrk="1" latinLnBrk="0" hangingPunct="1">
              <a:lnSpc>
                <a:spcPct val="100000"/>
              </a:lnSpc>
              <a:spcBef>
                <a:spcPts val="0"/>
              </a:spcBef>
              <a:buClr>
                <a:schemeClr val="tx1"/>
              </a:buClr>
              <a:buFont typeface="Wingdings" panose="05000000000000000000" pitchFamily="2" charset="2"/>
              <a:buNone/>
              <a:defRPr sz="20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Signs of self injury (cuts, burns, etc.)</a:t>
            </a:r>
          </a:p>
        </p:txBody>
      </p:sp>
    </p:spTree>
    <p:extLst>
      <p:ext uri="{BB962C8B-B14F-4D97-AF65-F5344CB8AC3E}">
        <p14:creationId xmlns:p14="http://schemas.microsoft.com/office/powerpoint/2010/main" val="168180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9DB64D-E37C-4EE3-B4A4-4AC871C0E252}"/>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C20DD67B-2596-4D2D-B31B-3D5734839549}"/>
              </a:ext>
            </a:extLst>
          </p:cNvPr>
          <p:cNvSpPr>
            <a:spLocks noGrp="1"/>
          </p:cNvSpPr>
          <p:nvPr>
            <p:ph type="sldNum" sz="quarter" idx="12"/>
          </p:nvPr>
        </p:nvSpPr>
        <p:spPr/>
        <p:txBody>
          <a:bodyPr/>
          <a:lstStyle/>
          <a:p>
            <a:fld id="{17B7D619-569F-4E0A-BFC7-20C1C1ACD93D}" type="slidenum">
              <a:rPr lang="en-US" smtClean="0"/>
              <a:t>14</a:t>
            </a:fld>
            <a:endParaRPr lang="en-US"/>
          </a:p>
        </p:txBody>
      </p:sp>
      <p:sp>
        <p:nvSpPr>
          <p:cNvPr id="5" name="Title 4">
            <a:extLst>
              <a:ext uri="{FF2B5EF4-FFF2-40B4-BE49-F238E27FC236}">
                <a16:creationId xmlns:a16="http://schemas.microsoft.com/office/drawing/2014/main" id="{10D02A5E-C03F-44E9-9D6B-80E155F1C92A}"/>
              </a:ext>
            </a:extLst>
          </p:cNvPr>
          <p:cNvSpPr>
            <a:spLocks noGrp="1"/>
          </p:cNvSpPr>
          <p:nvPr>
            <p:ph type="title"/>
          </p:nvPr>
        </p:nvSpPr>
        <p:spPr/>
        <p:txBody>
          <a:bodyPr/>
          <a:lstStyle/>
          <a:p>
            <a:r>
              <a:rPr lang="en-US" dirty="0"/>
              <a:t>HOW TO PROVIDE SUPPORT</a:t>
            </a:r>
          </a:p>
        </p:txBody>
      </p:sp>
      <p:pic>
        <p:nvPicPr>
          <p:cNvPr id="10" name="Picture Placeholder 9" descr="A picture containing text, wall, indoor&#10;&#10;Description generated with very high confidence">
            <a:extLst>
              <a:ext uri="{FF2B5EF4-FFF2-40B4-BE49-F238E27FC236}">
                <a16:creationId xmlns:a16="http://schemas.microsoft.com/office/drawing/2014/main" id="{4448A75A-AD76-45E5-B551-75C965096AB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837" b="4837"/>
          <a:stretch>
            <a:fillRect/>
          </a:stretch>
        </p:blipFill>
        <p:spPr>
          <a:xfrm>
            <a:off x="6772275" y="1394442"/>
            <a:ext cx="5153016" cy="4653933"/>
          </a:xfrm>
          <a:gradFill>
            <a:gsLst>
              <a:gs pos="71000">
                <a:srgbClr val="FFFFFF">
                  <a:alpha val="65000"/>
                </a:srgbClr>
              </a:gs>
              <a:gs pos="40000">
                <a:srgbClr val="FFFFFF">
                  <a:alpha val="65000"/>
                </a:srgbClr>
              </a:gs>
              <a:gs pos="23000">
                <a:srgbClr val="FFFFFF">
                  <a:alpha val="65000"/>
                </a:srgbClr>
              </a:gs>
              <a:gs pos="0">
                <a:schemeClr val="bg1">
                  <a:alpha val="76000"/>
                </a:schemeClr>
              </a:gs>
              <a:gs pos="100000">
                <a:schemeClr val="bg1">
                  <a:alpha val="10000"/>
                </a:schemeClr>
              </a:gs>
            </a:gsLst>
            <a:path path="circle">
              <a:fillToRect l="50000" t="50000" r="50000" b="50000"/>
            </a:path>
          </a:gradFill>
        </p:spPr>
      </p:pic>
      <p:pic>
        <p:nvPicPr>
          <p:cNvPr id="7" name="Graphic 6" descr="Speech">
            <a:extLst>
              <a:ext uri="{FF2B5EF4-FFF2-40B4-BE49-F238E27FC236}">
                <a16:creationId xmlns:a16="http://schemas.microsoft.com/office/drawing/2014/main" id="{B43CF6B9-A06E-4FB3-AF12-1B9720667A7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0588" y="1571556"/>
            <a:ext cx="914400" cy="914400"/>
          </a:xfrm>
          <a:prstGeom prst="rect">
            <a:avLst/>
          </a:prstGeom>
        </p:spPr>
      </p:pic>
      <p:pic>
        <p:nvPicPr>
          <p:cNvPr id="9" name="Graphic 8" descr="Heart">
            <a:extLst>
              <a:ext uri="{FF2B5EF4-FFF2-40B4-BE49-F238E27FC236}">
                <a16:creationId xmlns:a16="http://schemas.microsoft.com/office/drawing/2014/main" id="{8FB5C839-F823-425A-9A7C-6EB5F3956A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0588" y="3833872"/>
            <a:ext cx="914400" cy="914400"/>
          </a:xfrm>
          <a:prstGeom prst="rect">
            <a:avLst/>
          </a:prstGeom>
        </p:spPr>
      </p:pic>
      <p:pic>
        <p:nvPicPr>
          <p:cNvPr id="12" name="Graphic 11" descr="Chat">
            <a:extLst>
              <a:ext uri="{FF2B5EF4-FFF2-40B4-BE49-F238E27FC236}">
                <a16:creationId xmlns:a16="http://schemas.microsoft.com/office/drawing/2014/main" id="{92140728-606D-4B62-B53A-90AA3AAF10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0588" y="4829244"/>
            <a:ext cx="914400" cy="914400"/>
          </a:xfrm>
          <a:prstGeom prst="rect">
            <a:avLst/>
          </a:prstGeom>
        </p:spPr>
      </p:pic>
      <p:pic>
        <p:nvPicPr>
          <p:cNvPr id="14" name="Graphic 13" descr="Help">
            <a:extLst>
              <a:ext uri="{FF2B5EF4-FFF2-40B4-BE49-F238E27FC236}">
                <a16:creationId xmlns:a16="http://schemas.microsoft.com/office/drawing/2014/main" id="{2A781280-2DA0-40D4-97FF-8F28A05AB5E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40588" y="2702714"/>
            <a:ext cx="914400" cy="914400"/>
          </a:xfrm>
          <a:prstGeom prst="rect">
            <a:avLst/>
          </a:prstGeom>
        </p:spPr>
      </p:pic>
      <p:sp>
        <p:nvSpPr>
          <p:cNvPr id="15" name="TextBox 14">
            <a:extLst>
              <a:ext uri="{FF2B5EF4-FFF2-40B4-BE49-F238E27FC236}">
                <a16:creationId xmlns:a16="http://schemas.microsoft.com/office/drawing/2014/main" id="{89E907BB-F68A-4901-9FD1-4F5BA4800B9C}"/>
              </a:ext>
            </a:extLst>
          </p:cNvPr>
          <p:cNvSpPr txBox="1"/>
          <p:nvPr/>
        </p:nvSpPr>
        <p:spPr>
          <a:xfrm>
            <a:off x="1554988" y="1726545"/>
            <a:ext cx="4541012" cy="523220"/>
          </a:xfrm>
          <a:prstGeom prst="rect">
            <a:avLst/>
          </a:prstGeom>
          <a:noFill/>
        </p:spPr>
        <p:txBody>
          <a:bodyPr wrap="square" rtlCol="0">
            <a:spAutoFit/>
          </a:bodyPr>
          <a:lstStyle/>
          <a:p>
            <a:r>
              <a:rPr lang="en-US" sz="2800" b="1" dirty="0">
                <a:solidFill>
                  <a:schemeClr val="accent2"/>
                </a:solidFill>
              </a:rPr>
              <a:t>Name the concern</a:t>
            </a:r>
          </a:p>
        </p:txBody>
      </p:sp>
      <p:sp>
        <p:nvSpPr>
          <p:cNvPr id="16" name="TextBox 15">
            <a:extLst>
              <a:ext uri="{FF2B5EF4-FFF2-40B4-BE49-F238E27FC236}">
                <a16:creationId xmlns:a16="http://schemas.microsoft.com/office/drawing/2014/main" id="{0E1C3520-A67E-4003-BBC2-B92ED785E86D}"/>
              </a:ext>
            </a:extLst>
          </p:cNvPr>
          <p:cNvSpPr txBox="1"/>
          <p:nvPr/>
        </p:nvSpPr>
        <p:spPr>
          <a:xfrm>
            <a:off x="1554988" y="2879085"/>
            <a:ext cx="4541012" cy="523220"/>
          </a:xfrm>
          <a:prstGeom prst="rect">
            <a:avLst/>
          </a:prstGeom>
          <a:noFill/>
        </p:spPr>
        <p:txBody>
          <a:bodyPr wrap="square" rtlCol="0">
            <a:spAutoFit/>
          </a:bodyPr>
          <a:lstStyle/>
          <a:p>
            <a:r>
              <a:rPr lang="en-US" sz="2800" b="1" dirty="0">
                <a:solidFill>
                  <a:schemeClr val="accent2"/>
                </a:solidFill>
              </a:rPr>
              <a:t>Ask open ended questions</a:t>
            </a:r>
          </a:p>
        </p:txBody>
      </p:sp>
      <p:sp>
        <p:nvSpPr>
          <p:cNvPr id="17" name="TextBox 16">
            <a:extLst>
              <a:ext uri="{FF2B5EF4-FFF2-40B4-BE49-F238E27FC236}">
                <a16:creationId xmlns:a16="http://schemas.microsoft.com/office/drawing/2014/main" id="{54F2FB5D-5C27-46F4-B8A6-253835D0C67A}"/>
              </a:ext>
            </a:extLst>
          </p:cNvPr>
          <p:cNvSpPr txBox="1"/>
          <p:nvPr/>
        </p:nvSpPr>
        <p:spPr>
          <a:xfrm>
            <a:off x="1554988" y="4024650"/>
            <a:ext cx="4541012" cy="523220"/>
          </a:xfrm>
          <a:prstGeom prst="rect">
            <a:avLst/>
          </a:prstGeom>
          <a:noFill/>
        </p:spPr>
        <p:txBody>
          <a:bodyPr wrap="square" rtlCol="0">
            <a:spAutoFit/>
          </a:bodyPr>
          <a:lstStyle/>
          <a:p>
            <a:r>
              <a:rPr lang="en-US" sz="2800" b="1" dirty="0">
                <a:solidFill>
                  <a:schemeClr val="accent2"/>
                </a:solidFill>
              </a:rPr>
              <a:t>Demonstrate empathy</a:t>
            </a:r>
          </a:p>
        </p:txBody>
      </p:sp>
      <p:sp>
        <p:nvSpPr>
          <p:cNvPr id="20" name="TextBox 19">
            <a:extLst>
              <a:ext uri="{FF2B5EF4-FFF2-40B4-BE49-F238E27FC236}">
                <a16:creationId xmlns:a16="http://schemas.microsoft.com/office/drawing/2014/main" id="{1A34E161-FEF3-431A-9C96-2B8D26890D90}"/>
              </a:ext>
            </a:extLst>
          </p:cNvPr>
          <p:cNvSpPr txBox="1"/>
          <p:nvPr/>
        </p:nvSpPr>
        <p:spPr>
          <a:xfrm>
            <a:off x="1554988" y="5024834"/>
            <a:ext cx="4541012" cy="523220"/>
          </a:xfrm>
          <a:prstGeom prst="rect">
            <a:avLst/>
          </a:prstGeom>
          <a:noFill/>
        </p:spPr>
        <p:txBody>
          <a:bodyPr wrap="square" rtlCol="0">
            <a:spAutoFit/>
          </a:bodyPr>
          <a:lstStyle/>
          <a:p>
            <a:r>
              <a:rPr lang="en-US" sz="2800" b="1" dirty="0">
                <a:solidFill>
                  <a:schemeClr val="accent2"/>
                </a:solidFill>
              </a:rPr>
              <a:t>Summarize what you heard</a:t>
            </a:r>
          </a:p>
        </p:txBody>
      </p:sp>
    </p:spTree>
    <p:extLst>
      <p:ext uri="{BB962C8B-B14F-4D97-AF65-F5344CB8AC3E}">
        <p14:creationId xmlns:p14="http://schemas.microsoft.com/office/powerpoint/2010/main" val="211931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A548-3AE0-4518-A34D-909B98DD9F55}"/>
              </a:ext>
            </a:extLst>
          </p:cNvPr>
          <p:cNvSpPr>
            <a:spLocks noGrp="1"/>
          </p:cNvSpPr>
          <p:nvPr>
            <p:ph type="title"/>
          </p:nvPr>
        </p:nvSpPr>
        <p:spPr/>
        <p:txBody>
          <a:bodyPr/>
          <a:lstStyle/>
          <a:p>
            <a:r>
              <a:rPr lang="en-US" dirty="0"/>
              <a:t>HOW TO PROVIDE SUPPORT</a:t>
            </a:r>
          </a:p>
        </p:txBody>
      </p:sp>
      <p:sp>
        <p:nvSpPr>
          <p:cNvPr id="3" name="Footer Placeholder 2">
            <a:extLst>
              <a:ext uri="{FF2B5EF4-FFF2-40B4-BE49-F238E27FC236}">
                <a16:creationId xmlns:a16="http://schemas.microsoft.com/office/drawing/2014/main" id="{9C17DDA5-9A4A-4A32-B3E1-0DBE2E4E940C}"/>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93922B9E-E117-4D0E-99D7-61107B33D35C}"/>
              </a:ext>
            </a:extLst>
          </p:cNvPr>
          <p:cNvSpPr>
            <a:spLocks noGrp="1"/>
          </p:cNvSpPr>
          <p:nvPr>
            <p:ph type="sldNum" sz="quarter" idx="12"/>
          </p:nvPr>
        </p:nvSpPr>
        <p:spPr/>
        <p:txBody>
          <a:bodyPr/>
          <a:lstStyle/>
          <a:p>
            <a:fld id="{17B7D619-569F-4E0A-BFC7-20C1C1ACD93D}" type="slidenum">
              <a:rPr lang="en-US" smtClean="0"/>
              <a:t>15</a:t>
            </a:fld>
            <a:endParaRPr lang="en-US"/>
          </a:p>
        </p:txBody>
      </p:sp>
      <p:grpSp>
        <p:nvGrpSpPr>
          <p:cNvPr id="27" name="Group 26">
            <a:extLst>
              <a:ext uri="{FF2B5EF4-FFF2-40B4-BE49-F238E27FC236}">
                <a16:creationId xmlns:a16="http://schemas.microsoft.com/office/drawing/2014/main" id="{E2BF9CA4-B4FD-42E6-9252-169321AC6B9B}"/>
              </a:ext>
            </a:extLst>
          </p:cNvPr>
          <p:cNvGrpSpPr/>
          <p:nvPr/>
        </p:nvGrpSpPr>
        <p:grpSpPr>
          <a:xfrm>
            <a:off x="354612" y="1177156"/>
            <a:ext cx="3629071" cy="2326604"/>
            <a:chOff x="354612" y="1177156"/>
            <a:chExt cx="3629071" cy="2326604"/>
          </a:xfrm>
        </p:grpSpPr>
        <p:sp>
          <p:nvSpPr>
            <p:cNvPr id="5" name="Speech Bubble: Oval 4">
              <a:extLst>
                <a:ext uri="{FF2B5EF4-FFF2-40B4-BE49-F238E27FC236}">
                  <a16:creationId xmlns:a16="http://schemas.microsoft.com/office/drawing/2014/main" id="{FAFA059F-ECAF-4904-B76C-A1905CF5ECA1}"/>
                </a:ext>
              </a:extLst>
            </p:cNvPr>
            <p:cNvSpPr/>
            <p:nvPr/>
          </p:nvSpPr>
          <p:spPr>
            <a:xfrm>
              <a:off x="354612" y="1177156"/>
              <a:ext cx="3506355" cy="2326604"/>
            </a:xfrm>
            <a:prstGeom prst="wedgeEllipseCallou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ADFBE9-DA89-43C1-B2BC-0A929CB532EA}"/>
                </a:ext>
              </a:extLst>
            </p:cNvPr>
            <p:cNvSpPr txBox="1"/>
            <p:nvPr/>
          </p:nvSpPr>
          <p:spPr>
            <a:xfrm>
              <a:off x="1139341" y="1383523"/>
              <a:ext cx="2199844" cy="416988"/>
            </a:xfrm>
            <a:prstGeom prst="rect">
              <a:avLst/>
            </a:prstGeom>
            <a:noFill/>
          </p:spPr>
          <p:txBody>
            <a:bodyPr wrap="square" rtlCol="0">
              <a:spAutoFit/>
            </a:bodyPr>
            <a:lstStyle/>
            <a:p>
              <a:r>
                <a:rPr lang="en-US" b="1" dirty="0"/>
                <a:t>Name the Concern</a:t>
              </a:r>
            </a:p>
          </p:txBody>
        </p:sp>
        <p:sp>
          <p:nvSpPr>
            <p:cNvPr id="13" name="TextBox 12">
              <a:extLst>
                <a:ext uri="{FF2B5EF4-FFF2-40B4-BE49-F238E27FC236}">
                  <a16:creationId xmlns:a16="http://schemas.microsoft.com/office/drawing/2014/main" id="{94E90BA3-C34D-41E8-80F4-97ED0390D17F}"/>
                </a:ext>
              </a:extLst>
            </p:cNvPr>
            <p:cNvSpPr txBox="1"/>
            <p:nvPr/>
          </p:nvSpPr>
          <p:spPr>
            <a:xfrm>
              <a:off x="568971" y="1964706"/>
              <a:ext cx="1897324" cy="405749"/>
            </a:xfrm>
            <a:prstGeom prst="rect">
              <a:avLst/>
            </a:prstGeom>
            <a:noFill/>
          </p:spPr>
          <p:txBody>
            <a:bodyPr wrap="square" rtlCol="0">
              <a:spAutoFit/>
            </a:bodyPr>
            <a:lstStyle/>
            <a:p>
              <a:r>
                <a:rPr lang="en-US" dirty="0"/>
                <a:t>“I noticed that…”</a:t>
              </a:r>
            </a:p>
          </p:txBody>
        </p:sp>
        <p:sp>
          <p:nvSpPr>
            <p:cNvPr id="14" name="TextBox 13">
              <a:extLst>
                <a:ext uri="{FF2B5EF4-FFF2-40B4-BE49-F238E27FC236}">
                  <a16:creationId xmlns:a16="http://schemas.microsoft.com/office/drawing/2014/main" id="{8BE80EEC-142F-477B-A494-7187F98DE080}"/>
                </a:ext>
              </a:extLst>
            </p:cNvPr>
            <p:cNvSpPr txBox="1"/>
            <p:nvPr/>
          </p:nvSpPr>
          <p:spPr>
            <a:xfrm>
              <a:off x="1139341" y="2365993"/>
              <a:ext cx="2844342" cy="405749"/>
            </a:xfrm>
            <a:prstGeom prst="rect">
              <a:avLst/>
            </a:prstGeom>
            <a:noFill/>
          </p:spPr>
          <p:txBody>
            <a:bodyPr wrap="square" rtlCol="0">
              <a:spAutoFit/>
            </a:bodyPr>
            <a:lstStyle/>
            <a:p>
              <a:r>
                <a:rPr lang="en-US" dirty="0"/>
                <a:t>“Lately you’ve seemed…”</a:t>
              </a:r>
            </a:p>
          </p:txBody>
        </p:sp>
        <p:sp>
          <p:nvSpPr>
            <p:cNvPr id="15" name="TextBox 14">
              <a:extLst>
                <a:ext uri="{FF2B5EF4-FFF2-40B4-BE49-F238E27FC236}">
                  <a16:creationId xmlns:a16="http://schemas.microsoft.com/office/drawing/2014/main" id="{AEDCD108-13E4-4D24-9154-4AD5796CDD89}"/>
                </a:ext>
              </a:extLst>
            </p:cNvPr>
            <p:cNvSpPr txBox="1"/>
            <p:nvPr/>
          </p:nvSpPr>
          <p:spPr>
            <a:xfrm>
              <a:off x="983800" y="2862985"/>
              <a:ext cx="2012413" cy="405749"/>
            </a:xfrm>
            <a:prstGeom prst="rect">
              <a:avLst/>
            </a:prstGeom>
            <a:noFill/>
          </p:spPr>
          <p:txBody>
            <a:bodyPr wrap="square" rtlCol="0">
              <a:spAutoFit/>
            </a:bodyPr>
            <a:lstStyle/>
            <a:p>
              <a:r>
                <a:rPr lang="en-US" dirty="0"/>
                <a:t>“It seems like…”</a:t>
              </a:r>
            </a:p>
          </p:txBody>
        </p:sp>
      </p:grpSp>
      <p:sp>
        <p:nvSpPr>
          <p:cNvPr id="7" name="Speech Bubble: Oval 6">
            <a:extLst>
              <a:ext uri="{FF2B5EF4-FFF2-40B4-BE49-F238E27FC236}">
                <a16:creationId xmlns:a16="http://schemas.microsoft.com/office/drawing/2014/main" id="{E3633367-C108-4C12-B446-1C929B087646}"/>
              </a:ext>
            </a:extLst>
          </p:cNvPr>
          <p:cNvSpPr/>
          <p:nvPr/>
        </p:nvSpPr>
        <p:spPr>
          <a:xfrm>
            <a:off x="1747001" y="3631194"/>
            <a:ext cx="4136626" cy="2534672"/>
          </a:xfrm>
          <a:prstGeom prst="wedgeEllipseCallou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DFED081-31E7-43AC-869D-4C1E068E2E85}"/>
              </a:ext>
            </a:extLst>
          </p:cNvPr>
          <p:cNvSpPr txBox="1"/>
          <p:nvPr/>
        </p:nvSpPr>
        <p:spPr>
          <a:xfrm>
            <a:off x="2673654" y="3866713"/>
            <a:ext cx="2709225" cy="442035"/>
          </a:xfrm>
          <a:prstGeom prst="rect">
            <a:avLst/>
          </a:prstGeom>
          <a:noFill/>
        </p:spPr>
        <p:txBody>
          <a:bodyPr wrap="square" rtlCol="0">
            <a:spAutoFit/>
          </a:bodyPr>
          <a:lstStyle/>
          <a:p>
            <a:r>
              <a:rPr lang="en-US" b="1" dirty="0"/>
              <a:t>Demonstrate Empathy</a:t>
            </a:r>
          </a:p>
        </p:txBody>
      </p:sp>
      <p:sp>
        <p:nvSpPr>
          <p:cNvPr id="17" name="TextBox 16">
            <a:extLst>
              <a:ext uri="{FF2B5EF4-FFF2-40B4-BE49-F238E27FC236}">
                <a16:creationId xmlns:a16="http://schemas.microsoft.com/office/drawing/2014/main" id="{7AF2D046-C350-4495-88F8-994CD1B77D52}"/>
              </a:ext>
            </a:extLst>
          </p:cNvPr>
          <p:cNvSpPr txBox="1"/>
          <p:nvPr/>
        </p:nvSpPr>
        <p:spPr>
          <a:xfrm>
            <a:off x="1976365" y="4260396"/>
            <a:ext cx="3480254" cy="646331"/>
          </a:xfrm>
          <a:prstGeom prst="rect">
            <a:avLst/>
          </a:prstGeom>
          <a:noFill/>
        </p:spPr>
        <p:txBody>
          <a:bodyPr wrap="square" rtlCol="0">
            <a:spAutoFit/>
          </a:bodyPr>
          <a:lstStyle/>
          <a:p>
            <a:r>
              <a:rPr lang="en-US" dirty="0"/>
              <a:t>“Wow, thank you for sharing that. It must be difficult.”</a:t>
            </a:r>
          </a:p>
        </p:txBody>
      </p:sp>
      <p:sp>
        <p:nvSpPr>
          <p:cNvPr id="19" name="TextBox 18">
            <a:extLst>
              <a:ext uri="{FF2B5EF4-FFF2-40B4-BE49-F238E27FC236}">
                <a16:creationId xmlns:a16="http://schemas.microsoft.com/office/drawing/2014/main" id="{DA5AA85E-7D64-4D43-B626-C89FCD90E884}"/>
              </a:ext>
            </a:extLst>
          </p:cNvPr>
          <p:cNvSpPr txBox="1"/>
          <p:nvPr/>
        </p:nvSpPr>
        <p:spPr>
          <a:xfrm>
            <a:off x="2616326" y="5089212"/>
            <a:ext cx="3267301" cy="773562"/>
          </a:xfrm>
          <a:prstGeom prst="rect">
            <a:avLst/>
          </a:prstGeom>
          <a:noFill/>
        </p:spPr>
        <p:txBody>
          <a:bodyPr wrap="square" rtlCol="0">
            <a:spAutoFit/>
          </a:bodyPr>
          <a:lstStyle/>
          <a:p>
            <a:r>
              <a:rPr lang="en-US" dirty="0"/>
              <a:t>“You’re really dealing with a lot right now.”</a:t>
            </a:r>
          </a:p>
        </p:txBody>
      </p:sp>
      <p:grpSp>
        <p:nvGrpSpPr>
          <p:cNvPr id="32" name="Group 31">
            <a:extLst>
              <a:ext uri="{FF2B5EF4-FFF2-40B4-BE49-F238E27FC236}">
                <a16:creationId xmlns:a16="http://schemas.microsoft.com/office/drawing/2014/main" id="{4E4EF906-4039-4EA5-BF57-AE4F129DA4F7}"/>
              </a:ext>
            </a:extLst>
          </p:cNvPr>
          <p:cNvGrpSpPr/>
          <p:nvPr/>
        </p:nvGrpSpPr>
        <p:grpSpPr>
          <a:xfrm>
            <a:off x="7244207" y="3574890"/>
            <a:ext cx="4352719" cy="2534672"/>
            <a:chOff x="7244207" y="3574890"/>
            <a:chExt cx="4352719" cy="2534672"/>
          </a:xfrm>
        </p:grpSpPr>
        <p:sp>
          <p:nvSpPr>
            <p:cNvPr id="8" name="Speech Bubble: Oval 7">
              <a:extLst>
                <a:ext uri="{FF2B5EF4-FFF2-40B4-BE49-F238E27FC236}">
                  <a16:creationId xmlns:a16="http://schemas.microsoft.com/office/drawing/2014/main" id="{4584D58E-B88C-4545-9B91-4B95E17F523D}"/>
                </a:ext>
              </a:extLst>
            </p:cNvPr>
            <p:cNvSpPr/>
            <p:nvPr/>
          </p:nvSpPr>
          <p:spPr>
            <a:xfrm>
              <a:off x="7244207" y="3574890"/>
              <a:ext cx="4056643" cy="2534672"/>
            </a:xfrm>
            <a:prstGeom prst="wedgeEllipseCallou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9EEDFA-EC62-44AE-862A-DF885F8B1A2E}"/>
                </a:ext>
              </a:extLst>
            </p:cNvPr>
            <p:cNvSpPr txBox="1"/>
            <p:nvPr/>
          </p:nvSpPr>
          <p:spPr>
            <a:xfrm>
              <a:off x="8726357" y="3684292"/>
              <a:ext cx="1778374" cy="369332"/>
            </a:xfrm>
            <a:prstGeom prst="rect">
              <a:avLst/>
            </a:prstGeom>
            <a:noFill/>
          </p:spPr>
          <p:txBody>
            <a:bodyPr wrap="square" rtlCol="0">
              <a:spAutoFit/>
            </a:bodyPr>
            <a:lstStyle/>
            <a:p>
              <a:r>
                <a:rPr lang="en-US" b="1" dirty="0"/>
                <a:t>Summarize</a:t>
              </a:r>
            </a:p>
          </p:txBody>
        </p:sp>
        <p:sp>
          <p:nvSpPr>
            <p:cNvPr id="20" name="TextBox 19">
              <a:extLst>
                <a:ext uri="{FF2B5EF4-FFF2-40B4-BE49-F238E27FC236}">
                  <a16:creationId xmlns:a16="http://schemas.microsoft.com/office/drawing/2014/main" id="{C2580419-8952-4EC6-BB26-F02B9C3B8A07}"/>
                </a:ext>
              </a:extLst>
            </p:cNvPr>
            <p:cNvSpPr txBox="1"/>
            <p:nvPr/>
          </p:nvSpPr>
          <p:spPr>
            <a:xfrm>
              <a:off x="7547161" y="4198694"/>
              <a:ext cx="3204127" cy="442035"/>
            </a:xfrm>
            <a:prstGeom prst="rect">
              <a:avLst/>
            </a:prstGeom>
            <a:noFill/>
          </p:spPr>
          <p:txBody>
            <a:bodyPr wrap="square" rtlCol="0">
              <a:spAutoFit/>
            </a:bodyPr>
            <a:lstStyle/>
            <a:p>
              <a:r>
                <a:rPr lang="en-US" dirty="0"/>
                <a:t>“So what I heard you say…”</a:t>
              </a:r>
            </a:p>
          </p:txBody>
        </p:sp>
        <p:sp>
          <p:nvSpPr>
            <p:cNvPr id="21" name="TextBox 20">
              <a:extLst>
                <a:ext uri="{FF2B5EF4-FFF2-40B4-BE49-F238E27FC236}">
                  <a16:creationId xmlns:a16="http://schemas.microsoft.com/office/drawing/2014/main" id="{51D58EA1-8909-407C-A148-3558C6791B4A}"/>
                </a:ext>
              </a:extLst>
            </p:cNvPr>
            <p:cNvSpPr txBox="1"/>
            <p:nvPr/>
          </p:nvSpPr>
          <p:spPr>
            <a:xfrm>
              <a:off x="7677067" y="5390329"/>
              <a:ext cx="3439203" cy="442035"/>
            </a:xfrm>
            <a:prstGeom prst="rect">
              <a:avLst/>
            </a:prstGeom>
            <a:noFill/>
          </p:spPr>
          <p:txBody>
            <a:bodyPr wrap="square" rtlCol="0">
              <a:spAutoFit/>
            </a:bodyPr>
            <a:lstStyle/>
            <a:p>
              <a:r>
                <a:rPr lang="en-US" dirty="0"/>
                <a:t>“What I’m hearing from you…”</a:t>
              </a:r>
            </a:p>
          </p:txBody>
        </p:sp>
        <p:sp>
          <p:nvSpPr>
            <p:cNvPr id="22" name="TextBox 21">
              <a:extLst>
                <a:ext uri="{FF2B5EF4-FFF2-40B4-BE49-F238E27FC236}">
                  <a16:creationId xmlns:a16="http://schemas.microsoft.com/office/drawing/2014/main" id="{579E78A5-ECBC-4A25-A416-1E39299DC28F}"/>
                </a:ext>
              </a:extLst>
            </p:cNvPr>
            <p:cNvSpPr txBox="1"/>
            <p:nvPr/>
          </p:nvSpPr>
          <p:spPr>
            <a:xfrm>
              <a:off x="8392799" y="4675189"/>
              <a:ext cx="3204127" cy="773562"/>
            </a:xfrm>
            <a:prstGeom prst="rect">
              <a:avLst/>
            </a:prstGeom>
            <a:noFill/>
          </p:spPr>
          <p:txBody>
            <a:bodyPr wrap="square" rtlCol="0">
              <a:spAutoFit/>
            </a:bodyPr>
            <a:lstStyle/>
            <a:p>
              <a:r>
                <a:rPr lang="en-US" dirty="0"/>
                <a:t>“Ok, let me make sure I understand…”</a:t>
              </a:r>
            </a:p>
          </p:txBody>
        </p:sp>
      </p:grpSp>
      <p:grpSp>
        <p:nvGrpSpPr>
          <p:cNvPr id="28" name="Group 27">
            <a:extLst>
              <a:ext uri="{FF2B5EF4-FFF2-40B4-BE49-F238E27FC236}">
                <a16:creationId xmlns:a16="http://schemas.microsoft.com/office/drawing/2014/main" id="{46937347-299C-43AA-8D5C-65CB44E50E96}"/>
              </a:ext>
            </a:extLst>
          </p:cNvPr>
          <p:cNvGrpSpPr/>
          <p:nvPr/>
        </p:nvGrpSpPr>
        <p:grpSpPr>
          <a:xfrm>
            <a:off x="4831686" y="1184827"/>
            <a:ext cx="4996771" cy="2534672"/>
            <a:chOff x="4831686" y="1184827"/>
            <a:chExt cx="4996771" cy="2534672"/>
          </a:xfrm>
        </p:grpSpPr>
        <p:sp>
          <p:nvSpPr>
            <p:cNvPr id="6" name="Speech Bubble: Oval 5">
              <a:extLst>
                <a:ext uri="{FF2B5EF4-FFF2-40B4-BE49-F238E27FC236}">
                  <a16:creationId xmlns:a16="http://schemas.microsoft.com/office/drawing/2014/main" id="{5457BE31-3FE6-48A9-B608-CCFC90575D93}"/>
                </a:ext>
              </a:extLst>
            </p:cNvPr>
            <p:cNvSpPr/>
            <p:nvPr/>
          </p:nvSpPr>
          <p:spPr>
            <a:xfrm>
              <a:off x="4831686" y="1184827"/>
              <a:ext cx="4825042" cy="2534672"/>
            </a:xfrm>
            <a:prstGeom prst="wedgeEllipseCallou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B016F2-D143-4D8D-AC03-A7B67ED785A2}"/>
                </a:ext>
              </a:extLst>
            </p:cNvPr>
            <p:cNvSpPr txBox="1"/>
            <p:nvPr/>
          </p:nvSpPr>
          <p:spPr>
            <a:xfrm>
              <a:off x="6022822" y="1365481"/>
              <a:ext cx="2442770" cy="369332"/>
            </a:xfrm>
            <a:prstGeom prst="rect">
              <a:avLst/>
            </a:prstGeom>
            <a:noFill/>
          </p:spPr>
          <p:txBody>
            <a:bodyPr wrap="square" rtlCol="0">
              <a:spAutoFit/>
            </a:bodyPr>
            <a:lstStyle/>
            <a:p>
              <a:r>
                <a:rPr lang="en-US" b="1" dirty="0"/>
                <a:t>Open-ended Questions</a:t>
              </a:r>
            </a:p>
          </p:txBody>
        </p:sp>
        <p:sp>
          <p:nvSpPr>
            <p:cNvPr id="16" name="TextBox 15">
              <a:extLst>
                <a:ext uri="{FF2B5EF4-FFF2-40B4-BE49-F238E27FC236}">
                  <a16:creationId xmlns:a16="http://schemas.microsoft.com/office/drawing/2014/main" id="{73E25484-1C06-4BA5-81CA-561C8ED32464}"/>
                </a:ext>
              </a:extLst>
            </p:cNvPr>
            <p:cNvSpPr txBox="1"/>
            <p:nvPr/>
          </p:nvSpPr>
          <p:spPr>
            <a:xfrm>
              <a:off x="5045225" y="1905787"/>
              <a:ext cx="3878257" cy="369332"/>
            </a:xfrm>
            <a:prstGeom prst="rect">
              <a:avLst/>
            </a:prstGeom>
            <a:noFill/>
          </p:spPr>
          <p:txBody>
            <a:bodyPr wrap="square" rtlCol="0">
              <a:spAutoFit/>
            </a:bodyPr>
            <a:lstStyle/>
            <a:p>
              <a:r>
                <a:rPr lang="en-US" dirty="0"/>
                <a:t>“How have things been going for you?”</a:t>
              </a:r>
            </a:p>
          </p:txBody>
        </p:sp>
        <p:sp>
          <p:nvSpPr>
            <p:cNvPr id="18" name="TextBox 17">
              <a:extLst>
                <a:ext uri="{FF2B5EF4-FFF2-40B4-BE49-F238E27FC236}">
                  <a16:creationId xmlns:a16="http://schemas.microsoft.com/office/drawing/2014/main" id="{9694D466-B006-4C2B-A6F8-CC930E68E00C}"/>
                </a:ext>
              </a:extLst>
            </p:cNvPr>
            <p:cNvSpPr txBox="1"/>
            <p:nvPr/>
          </p:nvSpPr>
          <p:spPr>
            <a:xfrm>
              <a:off x="5864335" y="2290681"/>
              <a:ext cx="3878257" cy="369332"/>
            </a:xfrm>
            <a:prstGeom prst="rect">
              <a:avLst/>
            </a:prstGeom>
            <a:noFill/>
          </p:spPr>
          <p:txBody>
            <a:bodyPr wrap="square" rtlCol="0">
              <a:spAutoFit/>
            </a:bodyPr>
            <a:lstStyle/>
            <a:p>
              <a:r>
                <a:rPr lang="en-US" dirty="0"/>
                <a:t>“What has been difficult for you lately?”</a:t>
              </a:r>
            </a:p>
          </p:txBody>
        </p:sp>
        <p:sp>
          <p:nvSpPr>
            <p:cNvPr id="30" name="TextBox 29">
              <a:extLst>
                <a:ext uri="{FF2B5EF4-FFF2-40B4-BE49-F238E27FC236}">
                  <a16:creationId xmlns:a16="http://schemas.microsoft.com/office/drawing/2014/main" id="{552BA734-5624-4ED9-ACEA-77B843087C3D}"/>
                </a:ext>
              </a:extLst>
            </p:cNvPr>
            <p:cNvSpPr txBox="1"/>
            <p:nvPr/>
          </p:nvSpPr>
          <p:spPr>
            <a:xfrm>
              <a:off x="5950200" y="3010964"/>
              <a:ext cx="3878257" cy="369332"/>
            </a:xfrm>
            <a:prstGeom prst="rect">
              <a:avLst/>
            </a:prstGeom>
            <a:noFill/>
          </p:spPr>
          <p:txBody>
            <a:bodyPr wrap="square" rtlCol="0">
              <a:spAutoFit/>
            </a:bodyPr>
            <a:lstStyle/>
            <a:p>
              <a:r>
                <a:rPr lang="en-US" dirty="0"/>
                <a:t>“What could help make things better?”</a:t>
              </a:r>
            </a:p>
          </p:txBody>
        </p:sp>
      </p:grpSp>
    </p:spTree>
    <p:extLst>
      <p:ext uri="{BB962C8B-B14F-4D97-AF65-F5344CB8AC3E}">
        <p14:creationId xmlns:p14="http://schemas.microsoft.com/office/powerpoint/2010/main" val="1057580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D7BF35-D67E-4D27-B008-93E66F22A7D7}"/>
              </a:ext>
            </a:extLst>
          </p:cNvPr>
          <p:cNvSpPr>
            <a:spLocks noGrp="1"/>
          </p:cNvSpPr>
          <p:nvPr>
            <p:ph type="body" idx="1"/>
          </p:nvPr>
        </p:nvSpPr>
        <p:spPr/>
        <p:txBody>
          <a:bodyPr/>
          <a:lstStyle/>
          <a:p>
            <a:r>
              <a:rPr lang="en-US" dirty="0"/>
              <a:t>Low-Medium Risk</a:t>
            </a:r>
          </a:p>
        </p:txBody>
      </p:sp>
      <p:sp>
        <p:nvSpPr>
          <p:cNvPr id="3" name="Content Placeholder 2">
            <a:extLst>
              <a:ext uri="{FF2B5EF4-FFF2-40B4-BE49-F238E27FC236}">
                <a16:creationId xmlns:a16="http://schemas.microsoft.com/office/drawing/2014/main" id="{77BFE8D5-E637-4BF7-A257-BC7E6C0ADB11}"/>
              </a:ext>
            </a:extLst>
          </p:cNvPr>
          <p:cNvSpPr>
            <a:spLocks noGrp="1"/>
          </p:cNvSpPr>
          <p:nvPr>
            <p:ph sz="half" idx="2"/>
          </p:nvPr>
        </p:nvSpPr>
        <p:spPr/>
        <p:txBody>
          <a:bodyPr>
            <a:normAutofit/>
          </a:bodyPr>
          <a:lstStyle/>
          <a:p>
            <a:r>
              <a:rPr lang="en-US" dirty="0"/>
              <a:t>If there is not a concern for safety or a need for an immediate response, make a referral by:</a:t>
            </a:r>
          </a:p>
          <a:p>
            <a:pPr lvl="1"/>
            <a:r>
              <a:rPr lang="en-US" dirty="0" smtClean="0"/>
              <a:t>Preferred </a:t>
            </a:r>
            <a:r>
              <a:rPr lang="en-US" dirty="0"/>
              <a:t>method: </a:t>
            </a:r>
            <a:r>
              <a:rPr lang="en-US" i="1" dirty="0"/>
              <a:t>completing the </a:t>
            </a:r>
            <a:r>
              <a:rPr lang="en-US" i="1" dirty="0" err="1" smtClean="0"/>
              <a:t>Maxient</a:t>
            </a:r>
            <a:r>
              <a:rPr lang="en-US" i="1" dirty="0" smtClean="0"/>
              <a:t> online referral form.</a:t>
            </a:r>
          </a:p>
          <a:p>
            <a:pPr lvl="1"/>
            <a:r>
              <a:rPr lang="en-US" dirty="0" smtClean="0"/>
              <a:t>Calling</a:t>
            </a:r>
            <a:r>
              <a:rPr lang="en-US" dirty="0"/>
              <a:t>: </a:t>
            </a:r>
            <a:r>
              <a:rPr lang="en-US" b="1" i="1" dirty="0" smtClean="0"/>
              <a:t>406-447-6962</a:t>
            </a:r>
            <a:endParaRPr lang="en-US" b="1" i="1" dirty="0"/>
          </a:p>
          <a:p>
            <a:pPr lvl="1"/>
            <a:r>
              <a:rPr lang="en-US" i="1" dirty="0"/>
              <a:t>Emailing: </a:t>
            </a:r>
            <a:r>
              <a:rPr lang="en-US" b="1" i="1" dirty="0" smtClean="0"/>
              <a:t>Debbie.micu@helenacollege.edu</a:t>
            </a:r>
            <a:endParaRPr lang="en-US" dirty="0"/>
          </a:p>
        </p:txBody>
      </p:sp>
      <p:sp>
        <p:nvSpPr>
          <p:cNvPr id="4" name="Text Placeholder 3">
            <a:extLst>
              <a:ext uri="{FF2B5EF4-FFF2-40B4-BE49-F238E27FC236}">
                <a16:creationId xmlns:a16="http://schemas.microsoft.com/office/drawing/2014/main" id="{379F3206-5E3F-4694-81DF-B8BA940616F9}"/>
              </a:ext>
            </a:extLst>
          </p:cNvPr>
          <p:cNvSpPr>
            <a:spLocks noGrp="1"/>
          </p:cNvSpPr>
          <p:nvPr>
            <p:ph type="body" sz="quarter" idx="3"/>
          </p:nvPr>
        </p:nvSpPr>
        <p:spPr/>
        <p:txBody>
          <a:bodyPr/>
          <a:lstStyle/>
          <a:p>
            <a:r>
              <a:rPr lang="en-US" dirty="0"/>
              <a:t>High Risk</a:t>
            </a:r>
          </a:p>
        </p:txBody>
      </p:sp>
      <p:sp>
        <p:nvSpPr>
          <p:cNvPr id="5" name="Content Placeholder 4">
            <a:extLst>
              <a:ext uri="{FF2B5EF4-FFF2-40B4-BE49-F238E27FC236}">
                <a16:creationId xmlns:a16="http://schemas.microsoft.com/office/drawing/2014/main" id="{3C329FE1-C641-45C0-99B2-651864AF6FAA}"/>
              </a:ext>
            </a:extLst>
          </p:cNvPr>
          <p:cNvSpPr>
            <a:spLocks noGrp="1"/>
          </p:cNvSpPr>
          <p:nvPr>
            <p:ph sz="quarter" idx="4"/>
          </p:nvPr>
        </p:nvSpPr>
        <p:spPr/>
        <p:txBody>
          <a:bodyPr>
            <a:normAutofit lnSpcReduction="10000"/>
          </a:bodyPr>
          <a:lstStyle/>
          <a:p>
            <a:r>
              <a:rPr lang="en-US" dirty="0"/>
              <a:t>If there is a concern for safety (themes of or direct statement of, self-harm, suicide, or harm to others, seems out of touch with reality, displays delusional or aggressive behavior, etc.) </a:t>
            </a:r>
            <a:r>
              <a:rPr lang="en-US" dirty="0">
                <a:solidFill>
                  <a:srgbClr val="C00000"/>
                </a:solidFill>
              </a:rPr>
              <a:t>get immediate help </a:t>
            </a:r>
            <a:r>
              <a:rPr lang="en-US" dirty="0"/>
              <a:t>by: </a:t>
            </a:r>
            <a:r>
              <a:rPr lang="en-US" b="1" i="1" dirty="0"/>
              <a:t>calling </a:t>
            </a:r>
            <a:r>
              <a:rPr lang="en-US" b="1" i="1" dirty="0" smtClean="0"/>
              <a:t>911 and Associate Dean of Student Affairs: 447-6928/447-6971</a:t>
            </a:r>
            <a:endParaRPr lang="en-US" b="1" i="1" dirty="0"/>
          </a:p>
          <a:p>
            <a:r>
              <a:rPr lang="en-US" dirty="0"/>
              <a:t>Once you’ve gotten immediate help, make a referral to the team </a:t>
            </a:r>
          </a:p>
        </p:txBody>
      </p:sp>
      <p:sp>
        <p:nvSpPr>
          <p:cNvPr id="6" name="Footer Placeholder 5">
            <a:extLst>
              <a:ext uri="{FF2B5EF4-FFF2-40B4-BE49-F238E27FC236}">
                <a16:creationId xmlns:a16="http://schemas.microsoft.com/office/drawing/2014/main" id="{1A194B21-8284-45CD-BCB1-AF3706F57BB2}"/>
              </a:ext>
            </a:extLst>
          </p:cNvPr>
          <p:cNvSpPr>
            <a:spLocks noGrp="1"/>
          </p:cNvSpPr>
          <p:nvPr>
            <p:ph type="ftr" sz="quarter" idx="11"/>
          </p:nvPr>
        </p:nvSpPr>
        <p:spPr/>
        <p:txBody>
          <a:bodyPr/>
          <a:lstStyle/>
          <a:p>
            <a:pPr algn="ctr"/>
            <a:r>
              <a:rPr lang="en-US"/>
              <a:t>Training Template Provided by NaBITA</a:t>
            </a:r>
            <a:endParaRPr lang="en-US" dirty="0"/>
          </a:p>
        </p:txBody>
      </p:sp>
      <p:sp>
        <p:nvSpPr>
          <p:cNvPr id="7" name="Slide Number Placeholder 6">
            <a:extLst>
              <a:ext uri="{FF2B5EF4-FFF2-40B4-BE49-F238E27FC236}">
                <a16:creationId xmlns:a16="http://schemas.microsoft.com/office/drawing/2014/main" id="{D19F0004-9762-4DAE-AF03-6A5D241760CE}"/>
              </a:ext>
            </a:extLst>
          </p:cNvPr>
          <p:cNvSpPr>
            <a:spLocks noGrp="1"/>
          </p:cNvSpPr>
          <p:nvPr>
            <p:ph type="sldNum" sz="quarter" idx="12"/>
          </p:nvPr>
        </p:nvSpPr>
        <p:spPr/>
        <p:txBody>
          <a:bodyPr/>
          <a:lstStyle/>
          <a:p>
            <a:fld id="{17B7D619-569F-4E0A-BFC7-20C1C1ACD93D}" type="slidenum">
              <a:rPr lang="en-US" smtClean="0"/>
              <a:t>16</a:t>
            </a:fld>
            <a:endParaRPr lang="en-US"/>
          </a:p>
        </p:txBody>
      </p:sp>
      <p:sp>
        <p:nvSpPr>
          <p:cNvPr id="8" name="Title 7">
            <a:extLst>
              <a:ext uri="{FF2B5EF4-FFF2-40B4-BE49-F238E27FC236}">
                <a16:creationId xmlns:a16="http://schemas.microsoft.com/office/drawing/2014/main" id="{C35DF839-F47A-4574-9BBE-DAA4422D7F2D}"/>
              </a:ext>
            </a:extLst>
          </p:cNvPr>
          <p:cNvSpPr>
            <a:spLocks noGrp="1"/>
          </p:cNvSpPr>
          <p:nvPr>
            <p:ph type="title"/>
          </p:nvPr>
        </p:nvSpPr>
        <p:spPr/>
        <p:txBody>
          <a:bodyPr/>
          <a:lstStyle/>
          <a:p>
            <a:r>
              <a:rPr lang="en-US" dirty="0"/>
              <a:t>HOW TO MAKE A REFERRAL</a:t>
            </a:r>
          </a:p>
        </p:txBody>
      </p:sp>
    </p:spTree>
    <p:extLst>
      <p:ext uri="{BB962C8B-B14F-4D97-AF65-F5344CB8AC3E}">
        <p14:creationId xmlns:p14="http://schemas.microsoft.com/office/powerpoint/2010/main" val="1501881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2B584E-3F1E-40AE-88AD-7067EEFD85A3}"/>
              </a:ext>
            </a:extLst>
          </p:cNvPr>
          <p:cNvSpPr>
            <a:spLocks noGrp="1"/>
          </p:cNvSpPr>
          <p:nvPr>
            <p:ph type="ftr" sz="quarter" idx="11"/>
          </p:nvPr>
        </p:nvSpPr>
        <p:spPr/>
        <p:txBody>
          <a:bodyPr/>
          <a:lstStyle/>
          <a:p>
            <a:r>
              <a:rPr lang="en-US"/>
              <a:t>Training Template Provided by NaBITA</a:t>
            </a:r>
            <a:endParaRPr lang="en-US" dirty="0"/>
          </a:p>
        </p:txBody>
      </p:sp>
      <p:sp>
        <p:nvSpPr>
          <p:cNvPr id="3" name="Slide Number Placeholder 2">
            <a:extLst>
              <a:ext uri="{FF2B5EF4-FFF2-40B4-BE49-F238E27FC236}">
                <a16:creationId xmlns:a16="http://schemas.microsoft.com/office/drawing/2014/main" id="{62EEAB31-CC25-4B4B-B130-FA7B5AD271D3}"/>
              </a:ext>
            </a:extLst>
          </p:cNvPr>
          <p:cNvSpPr>
            <a:spLocks noGrp="1"/>
          </p:cNvSpPr>
          <p:nvPr>
            <p:ph type="sldNum" sz="quarter" idx="12"/>
          </p:nvPr>
        </p:nvSpPr>
        <p:spPr/>
        <p:txBody>
          <a:bodyPr/>
          <a:lstStyle/>
          <a:p>
            <a:fld id="{17B7D619-569F-4E0A-BFC7-20C1C1ACD93D}" type="slidenum">
              <a:rPr lang="en-US" smtClean="0"/>
              <a:t>17</a:t>
            </a:fld>
            <a:endParaRPr lang="en-US"/>
          </a:p>
        </p:txBody>
      </p:sp>
      <p:sp>
        <p:nvSpPr>
          <p:cNvPr id="4" name="Title 3">
            <a:extLst>
              <a:ext uri="{FF2B5EF4-FFF2-40B4-BE49-F238E27FC236}">
                <a16:creationId xmlns:a16="http://schemas.microsoft.com/office/drawing/2014/main" id="{959C03DF-9D9B-4E76-AEC9-323B8299963F}"/>
              </a:ext>
            </a:extLst>
          </p:cNvPr>
          <p:cNvSpPr>
            <a:spLocks noGrp="1"/>
          </p:cNvSpPr>
          <p:nvPr>
            <p:ph type="title"/>
          </p:nvPr>
        </p:nvSpPr>
        <p:spPr/>
        <p:txBody>
          <a:bodyPr/>
          <a:lstStyle/>
          <a:p>
            <a:r>
              <a:rPr lang="en-US" dirty="0"/>
              <a:t>HOW TO MAKE A REFERRAL</a:t>
            </a:r>
          </a:p>
        </p:txBody>
      </p:sp>
      <p:sp>
        <p:nvSpPr>
          <p:cNvPr id="6" name="Text Placeholder 1">
            <a:extLst>
              <a:ext uri="{FF2B5EF4-FFF2-40B4-BE49-F238E27FC236}">
                <a16:creationId xmlns:a16="http://schemas.microsoft.com/office/drawing/2014/main" id="{9DA78254-422A-4EDC-AC1E-E822208E136B}"/>
              </a:ext>
            </a:extLst>
          </p:cNvPr>
          <p:cNvSpPr txBox="1">
            <a:spLocks/>
          </p:cNvSpPr>
          <p:nvPr/>
        </p:nvSpPr>
        <p:spPr>
          <a:xfrm>
            <a:off x="177800" y="1414195"/>
            <a:ext cx="5816599" cy="365125"/>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2"/>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2"/>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Information to include:</a:t>
            </a:r>
            <a:br>
              <a:rPr lang="en-US" dirty="0"/>
            </a:br>
            <a:r>
              <a:rPr lang="en-US" dirty="0"/>
              <a:t>	</a:t>
            </a:r>
          </a:p>
        </p:txBody>
      </p:sp>
      <p:sp>
        <p:nvSpPr>
          <p:cNvPr id="7" name="TextBox 6">
            <a:extLst>
              <a:ext uri="{FF2B5EF4-FFF2-40B4-BE49-F238E27FC236}">
                <a16:creationId xmlns:a16="http://schemas.microsoft.com/office/drawing/2014/main" id="{201FDCD0-E6E6-4A48-9C9E-E11D0E5ABE21}"/>
              </a:ext>
            </a:extLst>
          </p:cNvPr>
          <p:cNvSpPr txBox="1"/>
          <p:nvPr/>
        </p:nvSpPr>
        <p:spPr>
          <a:xfrm>
            <a:off x="177800" y="2010577"/>
            <a:ext cx="5000625" cy="3785652"/>
          </a:xfrm>
          <a:prstGeom prst="rect">
            <a:avLst/>
          </a:prstGeom>
          <a:noFill/>
        </p:spPr>
        <p:txBody>
          <a:bodyPr wrap="square" rtlCol="0">
            <a:spAutoFit/>
          </a:bodyPr>
          <a:lstStyle/>
          <a:p>
            <a:pPr marL="285750" indent="-285750">
              <a:buFontTx/>
              <a:buChar char="-"/>
            </a:pPr>
            <a:r>
              <a:rPr lang="en-US" sz="2000" dirty="0"/>
              <a:t>Any demographic information known: name, contact information, hearing status, etc.</a:t>
            </a:r>
          </a:p>
          <a:p>
            <a:pPr marL="285750" indent="-285750">
              <a:buFontTx/>
              <a:buChar char="-"/>
            </a:pPr>
            <a:r>
              <a:rPr lang="en-US" sz="2000" dirty="0"/>
              <a:t>Objective description of actual observed behavior, statement, written communication, etc., that led to your concern. </a:t>
            </a:r>
          </a:p>
          <a:p>
            <a:pPr marL="285750" indent="-285750">
              <a:buFontTx/>
              <a:buChar char="-"/>
            </a:pPr>
            <a:r>
              <a:rPr lang="en-US" sz="2000" dirty="0"/>
              <a:t>Specific examples, including direct quotes of what was said, emails exchanged, assignments submitted, etc., that are relevant to your concern.</a:t>
            </a:r>
          </a:p>
          <a:p>
            <a:pPr marL="285750" indent="-285750">
              <a:buFontTx/>
              <a:buChar char="-"/>
            </a:pPr>
            <a:endParaRPr lang="en-US" sz="2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018" y="1687285"/>
            <a:ext cx="2510590" cy="3505200"/>
          </a:xfrm>
          <a:prstGeom prst="rect">
            <a:avLst/>
          </a:prstGeom>
        </p:spPr>
      </p:pic>
    </p:spTree>
    <p:extLst>
      <p:ext uri="{BB962C8B-B14F-4D97-AF65-F5344CB8AC3E}">
        <p14:creationId xmlns:p14="http://schemas.microsoft.com/office/powerpoint/2010/main" val="3104817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50CE8-64F4-47EB-984D-AE2008C63465}"/>
              </a:ext>
            </a:extLst>
          </p:cNvPr>
          <p:cNvSpPr>
            <a:spLocks noGrp="1"/>
          </p:cNvSpPr>
          <p:nvPr>
            <p:ph type="body" idx="1"/>
          </p:nvPr>
        </p:nvSpPr>
        <p:spPr>
          <a:xfrm>
            <a:off x="184150" y="1241776"/>
            <a:ext cx="5816599" cy="456768"/>
          </a:xfrm>
        </p:spPr>
        <p:txBody>
          <a:bodyPr>
            <a:normAutofit fontScale="92500"/>
          </a:bodyPr>
          <a:lstStyle/>
          <a:p>
            <a:r>
              <a:rPr lang="en-US" dirty="0"/>
              <a:t>Example: Poorly Written Referral	</a:t>
            </a:r>
          </a:p>
        </p:txBody>
      </p:sp>
      <p:pic>
        <p:nvPicPr>
          <p:cNvPr id="12" name="Content Placeholder 11" descr="Thumbs Up Sign">
            <a:extLst>
              <a:ext uri="{FF2B5EF4-FFF2-40B4-BE49-F238E27FC236}">
                <a16:creationId xmlns:a16="http://schemas.microsoft.com/office/drawing/2014/main" id="{4377E601-7173-4EF7-A153-1D0B95FF246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658225" y="2638425"/>
            <a:ext cx="2333624" cy="2333624"/>
          </a:xfrm>
        </p:spPr>
      </p:pic>
      <p:sp>
        <p:nvSpPr>
          <p:cNvPr id="6" name="Footer Placeholder 5">
            <a:extLst>
              <a:ext uri="{FF2B5EF4-FFF2-40B4-BE49-F238E27FC236}">
                <a16:creationId xmlns:a16="http://schemas.microsoft.com/office/drawing/2014/main" id="{9BDEC2EB-F40A-4DA5-BAB5-3F5136C66CFC}"/>
              </a:ext>
            </a:extLst>
          </p:cNvPr>
          <p:cNvSpPr>
            <a:spLocks noGrp="1"/>
          </p:cNvSpPr>
          <p:nvPr>
            <p:ph type="ftr" sz="quarter" idx="11"/>
          </p:nvPr>
        </p:nvSpPr>
        <p:spPr/>
        <p:txBody>
          <a:bodyPr/>
          <a:lstStyle/>
          <a:p>
            <a:pPr algn="ctr"/>
            <a:r>
              <a:rPr lang="en-US"/>
              <a:t>Training Template Provided by NaBITA</a:t>
            </a:r>
            <a:endParaRPr lang="en-US" dirty="0"/>
          </a:p>
        </p:txBody>
      </p:sp>
      <p:sp>
        <p:nvSpPr>
          <p:cNvPr id="7" name="Slide Number Placeholder 6">
            <a:extLst>
              <a:ext uri="{FF2B5EF4-FFF2-40B4-BE49-F238E27FC236}">
                <a16:creationId xmlns:a16="http://schemas.microsoft.com/office/drawing/2014/main" id="{0198D427-A3C1-4E18-A824-34C7F4171DFA}"/>
              </a:ext>
            </a:extLst>
          </p:cNvPr>
          <p:cNvSpPr>
            <a:spLocks noGrp="1"/>
          </p:cNvSpPr>
          <p:nvPr>
            <p:ph type="sldNum" sz="quarter" idx="12"/>
          </p:nvPr>
        </p:nvSpPr>
        <p:spPr/>
        <p:txBody>
          <a:bodyPr/>
          <a:lstStyle/>
          <a:p>
            <a:fld id="{17B7D619-569F-4E0A-BFC7-20C1C1ACD93D}" type="slidenum">
              <a:rPr lang="en-US" smtClean="0"/>
              <a:t>18</a:t>
            </a:fld>
            <a:endParaRPr lang="en-US"/>
          </a:p>
        </p:txBody>
      </p:sp>
      <p:sp>
        <p:nvSpPr>
          <p:cNvPr id="8" name="Title 7">
            <a:extLst>
              <a:ext uri="{FF2B5EF4-FFF2-40B4-BE49-F238E27FC236}">
                <a16:creationId xmlns:a16="http://schemas.microsoft.com/office/drawing/2014/main" id="{8375A0FE-E050-4E12-8321-D0908DB84700}"/>
              </a:ext>
            </a:extLst>
          </p:cNvPr>
          <p:cNvSpPr>
            <a:spLocks noGrp="1"/>
          </p:cNvSpPr>
          <p:nvPr>
            <p:ph type="title"/>
          </p:nvPr>
        </p:nvSpPr>
        <p:spPr/>
        <p:txBody>
          <a:bodyPr/>
          <a:lstStyle/>
          <a:p>
            <a:r>
              <a:rPr lang="en-US" dirty="0"/>
              <a:t>HOW TO MAKE A REFERRAL</a:t>
            </a:r>
          </a:p>
        </p:txBody>
      </p:sp>
      <p:sp>
        <p:nvSpPr>
          <p:cNvPr id="14" name="Content Placeholder 4">
            <a:extLst>
              <a:ext uri="{FF2B5EF4-FFF2-40B4-BE49-F238E27FC236}">
                <a16:creationId xmlns:a16="http://schemas.microsoft.com/office/drawing/2014/main" id="{5C396F55-0B15-4606-AB22-0F972B074516}"/>
              </a:ext>
            </a:extLst>
          </p:cNvPr>
          <p:cNvSpPr txBox="1">
            <a:spLocks/>
          </p:cNvSpPr>
          <p:nvPr/>
        </p:nvSpPr>
        <p:spPr>
          <a:xfrm>
            <a:off x="752475" y="2638425"/>
            <a:ext cx="7581900" cy="2427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2"/>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2"/>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“During our advising meeting today, Alex seemed strange and I’m worried. So are a lot of other people. Alex also sent an email last week that was pretty concerning.”</a:t>
            </a:r>
          </a:p>
        </p:txBody>
      </p:sp>
    </p:spTree>
    <p:extLst>
      <p:ext uri="{BB962C8B-B14F-4D97-AF65-F5344CB8AC3E}">
        <p14:creationId xmlns:p14="http://schemas.microsoft.com/office/powerpoint/2010/main" val="3487286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50CE8-64F4-47EB-984D-AE2008C63465}"/>
              </a:ext>
            </a:extLst>
          </p:cNvPr>
          <p:cNvSpPr>
            <a:spLocks noGrp="1"/>
          </p:cNvSpPr>
          <p:nvPr>
            <p:ph type="body" idx="1"/>
          </p:nvPr>
        </p:nvSpPr>
        <p:spPr>
          <a:xfrm>
            <a:off x="184150" y="1241776"/>
            <a:ext cx="5816599" cy="456768"/>
          </a:xfrm>
        </p:spPr>
        <p:txBody>
          <a:bodyPr>
            <a:normAutofit lnSpcReduction="10000"/>
          </a:bodyPr>
          <a:lstStyle/>
          <a:p>
            <a:r>
              <a:rPr lang="en-US" dirty="0"/>
              <a:t>Example: Well Written Referral	</a:t>
            </a:r>
          </a:p>
        </p:txBody>
      </p:sp>
      <p:pic>
        <p:nvPicPr>
          <p:cNvPr id="12" name="Content Placeholder 11" descr="Thumbs Up Sign">
            <a:extLst>
              <a:ext uri="{FF2B5EF4-FFF2-40B4-BE49-F238E27FC236}">
                <a16:creationId xmlns:a16="http://schemas.microsoft.com/office/drawing/2014/main" id="{4377E601-7173-4EF7-A153-1D0B95FF246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82051" y="2262188"/>
            <a:ext cx="2333624" cy="2333624"/>
          </a:xfrm>
        </p:spPr>
      </p:pic>
      <p:sp>
        <p:nvSpPr>
          <p:cNvPr id="6" name="Footer Placeholder 5">
            <a:extLst>
              <a:ext uri="{FF2B5EF4-FFF2-40B4-BE49-F238E27FC236}">
                <a16:creationId xmlns:a16="http://schemas.microsoft.com/office/drawing/2014/main" id="{9BDEC2EB-F40A-4DA5-BAB5-3F5136C66CFC}"/>
              </a:ext>
            </a:extLst>
          </p:cNvPr>
          <p:cNvSpPr>
            <a:spLocks noGrp="1"/>
          </p:cNvSpPr>
          <p:nvPr>
            <p:ph type="ftr" sz="quarter" idx="11"/>
          </p:nvPr>
        </p:nvSpPr>
        <p:spPr/>
        <p:txBody>
          <a:bodyPr/>
          <a:lstStyle/>
          <a:p>
            <a:pPr algn="ctr"/>
            <a:r>
              <a:rPr lang="en-US"/>
              <a:t>Training Template Provided by NaBITA</a:t>
            </a:r>
            <a:endParaRPr lang="en-US" dirty="0"/>
          </a:p>
        </p:txBody>
      </p:sp>
      <p:sp>
        <p:nvSpPr>
          <p:cNvPr id="7" name="Slide Number Placeholder 6">
            <a:extLst>
              <a:ext uri="{FF2B5EF4-FFF2-40B4-BE49-F238E27FC236}">
                <a16:creationId xmlns:a16="http://schemas.microsoft.com/office/drawing/2014/main" id="{0198D427-A3C1-4E18-A824-34C7F4171DFA}"/>
              </a:ext>
            </a:extLst>
          </p:cNvPr>
          <p:cNvSpPr>
            <a:spLocks noGrp="1"/>
          </p:cNvSpPr>
          <p:nvPr>
            <p:ph type="sldNum" sz="quarter" idx="12"/>
          </p:nvPr>
        </p:nvSpPr>
        <p:spPr/>
        <p:txBody>
          <a:bodyPr/>
          <a:lstStyle/>
          <a:p>
            <a:fld id="{17B7D619-569F-4E0A-BFC7-20C1C1ACD93D}" type="slidenum">
              <a:rPr lang="en-US" smtClean="0"/>
              <a:t>19</a:t>
            </a:fld>
            <a:endParaRPr lang="en-US"/>
          </a:p>
        </p:txBody>
      </p:sp>
      <p:sp>
        <p:nvSpPr>
          <p:cNvPr id="8" name="Title 7">
            <a:extLst>
              <a:ext uri="{FF2B5EF4-FFF2-40B4-BE49-F238E27FC236}">
                <a16:creationId xmlns:a16="http://schemas.microsoft.com/office/drawing/2014/main" id="{8375A0FE-E050-4E12-8321-D0908DB84700}"/>
              </a:ext>
            </a:extLst>
          </p:cNvPr>
          <p:cNvSpPr>
            <a:spLocks noGrp="1"/>
          </p:cNvSpPr>
          <p:nvPr>
            <p:ph type="title"/>
          </p:nvPr>
        </p:nvSpPr>
        <p:spPr/>
        <p:txBody>
          <a:bodyPr/>
          <a:lstStyle/>
          <a:p>
            <a:r>
              <a:rPr lang="en-US" dirty="0"/>
              <a:t>HOW TO MAKE A REFERRAL</a:t>
            </a:r>
          </a:p>
        </p:txBody>
      </p:sp>
      <p:sp>
        <p:nvSpPr>
          <p:cNvPr id="14" name="Content Placeholder 4">
            <a:extLst>
              <a:ext uri="{FF2B5EF4-FFF2-40B4-BE49-F238E27FC236}">
                <a16:creationId xmlns:a16="http://schemas.microsoft.com/office/drawing/2014/main" id="{5C396F55-0B15-4606-AB22-0F972B074516}"/>
              </a:ext>
            </a:extLst>
          </p:cNvPr>
          <p:cNvSpPr txBox="1">
            <a:spLocks/>
          </p:cNvSpPr>
          <p:nvPr/>
        </p:nvSpPr>
        <p:spPr>
          <a:xfrm>
            <a:off x="1076325" y="2068263"/>
            <a:ext cx="7581900" cy="2427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2"/>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2"/>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“During our advising meeting today, Alex was bouncing in the chair, sweating a lot and struggled to make eye contact. This is not typical behavior of Alex, as he is usually calm and engaged. I’ve also heard from Alex’s English professor that she is worried as Alex stopped coming to class. Last week, Alex sent an email saying he had a panic attack and would have to cancel our meeting. I attached the email to this referral.”</a:t>
            </a:r>
          </a:p>
        </p:txBody>
      </p:sp>
    </p:spTree>
    <p:extLst>
      <p:ext uri="{BB962C8B-B14F-4D97-AF65-F5344CB8AC3E}">
        <p14:creationId xmlns:p14="http://schemas.microsoft.com/office/powerpoint/2010/main" val="1368757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map&#10;&#10;Description generated with high confidence">
            <a:extLst>
              <a:ext uri="{FF2B5EF4-FFF2-40B4-BE49-F238E27FC236}">
                <a16:creationId xmlns:a16="http://schemas.microsoft.com/office/drawing/2014/main" id="{86D3020E-71F0-40A7-9C6D-B03CEDD4C66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2654"/>
          <a:stretch/>
        </p:blipFill>
        <p:spPr>
          <a:xfrm rot="10800000">
            <a:off x="-2" y="151547"/>
            <a:ext cx="12192001" cy="4040451"/>
          </a:xfrm>
          <a:prstGeom prst="rect">
            <a:avLst/>
          </a:prstGeom>
          <a:solidFill>
            <a:schemeClr val="bg1"/>
          </a:solidFill>
        </p:spPr>
      </p:pic>
      <p:pic>
        <p:nvPicPr>
          <p:cNvPr id="16" name="Picture 11">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Oval 13">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1DC34-F733-480C-8A1D-39B945654841}"/>
              </a:ext>
            </a:extLst>
          </p:cNvPr>
          <p:cNvSpPr>
            <a:spLocks noGrp="1"/>
          </p:cNvSpPr>
          <p:nvPr>
            <p:ph type="title"/>
          </p:nvPr>
        </p:nvSpPr>
        <p:spPr>
          <a:xfrm>
            <a:off x="396086" y="4336321"/>
            <a:ext cx="5021782" cy="1509931"/>
          </a:xfrm>
        </p:spPr>
        <p:txBody>
          <a:bodyPr vert="horz" lIns="91440" tIns="45720" rIns="91440" bIns="45720" rtlCol="0" anchor="ctr">
            <a:normAutofit/>
          </a:bodyPr>
          <a:lstStyle/>
          <a:p>
            <a:r>
              <a:rPr lang="en-US" sz="3700" dirty="0">
                <a:solidFill>
                  <a:schemeClr val="accent1"/>
                </a:solidFill>
              </a:rPr>
              <a:t>CASE STUDY: ALEX, A FRESHMEN STUDENT</a:t>
            </a:r>
          </a:p>
        </p:txBody>
      </p:sp>
      <p:sp>
        <p:nvSpPr>
          <p:cNvPr id="5" name="Content Placeholder 1">
            <a:extLst>
              <a:ext uri="{FF2B5EF4-FFF2-40B4-BE49-F238E27FC236}">
                <a16:creationId xmlns:a16="http://schemas.microsoft.com/office/drawing/2014/main" id="{87C4F771-342F-496C-919A-DF3A72CA9B01}"/>
              </a:ext>
            </a:extLst>
          </p:cNvPr>
          <p:cNvSpPr txBox="1">
            <a:spLocks/>
          </p:cNvSpPr>
          <p:nvPr/>
        </p:nvSpPr>
        <p:spPr>
          <a:xfrm>
            <a:off x="5988482" y="4474212"/>
            <a:ext cx="5632903" cy="15099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buClr>
              <a:buFont typeface="Arial" panose="020B0604020202020204" pitchFamily="34" charset="0"/>
              <a:buChar char="•"/>
            </a:pPr>
            <a:r>
              <a:rPr lang="en-US" sz="1800" dirty="0"/>
              <a:t>What did you notice about Alex?</a:t>
            </a:r>
          </a:p>
          <a:p>
            <a:pPr>
              <a:buClr>
                <a:schemeClr val="accent5"/>
              </a:buClr>
              <a:buFont typeface="Arial" panose="020B0604020202020204" pitchFamily="34" charset="0"/>
              <a:buChar char="•"/>
            </a:pPr>
            <a:r>
              <a:rPr lang="en-US" sz="1800" dirty="0"/>
              <a:t>What are you going to do?</a:t>
            </a:r>
          </a:p>
          <a:p>
            <a:pPr>
              <a:buClr>
                <a:schemeClr val="accent5"/>
              </a:buClr>
              <a:buFont typeface="Arial" panose="020B0604020202020204" pitchFamily="34" charset="0"/>
              <a:buChar char="•"/>
            </a:pPr>
            <a:r>
              <a:rPr lang="en-US" sz="1800" dirty="0"/>
              <a:t>On a scale of 1-10 (1 is best student ever, 10 is needs to go to the hospital) how would you rate Alex?</a:t>
            </a:r>
          </a:p>
          <a:p>
            <a:pPr>
              <a:buClr>
                <a:schemeClr val="accent5"/>
              </a:buClr>
              <a:buFont typeface="Arial" panose="020B0604020202020204" pitchFamily="34" charset="0"/>
              <a:buChar char="•"/>
            </a:pPr>
            <a:r>
              <a:rPr lang="en-US" sz="1800" dirty="0"/>
              <a:t>Where are you going to refer Alex, if anywhere?</a:t>
            </a:r>
          </a:p>
        </p:txBody>
      </p:sp>
      <p:sp>
        <p:nvSpPr>
          <p:cNvPr id="3" name="Footer Placeholder 2">
            <a:extLst>
              <a:ext uri="{FF2B5EF4-FFF2-40B4-BE49-F238E27FC236}">
                <a16:creationId xmlns:a16="http://schemas.microsoft.com/office/drawing/2014/main" id="{C7274275-BB5C-4286-8D94-D2E9CCA2C565}"/>
              </a:ext>
            </a:extLst>
          </p:cNvPr>
          <p:cNvSpPr>
            <a:spLocks noGrp="1"/>
          </p:cNvSpPr>
          <p:nvPr>
            <p:ph type="ftr" sz="quarter" idx="11"/>
          </p:nvPr>
        </p:nvSpPr>
        <p:spPr>
          <a:xfrm>
            <a:off x="4959735" y="6392386"/>
            <a:ext cx="2568972" cy="314067"/>
          </a:xfrm>
        </p:spPr>
        <p:txBody>
          <a:bodyPr vert="horz" lIns="91440" tIns="45720" rIns="91440" bIns="45720" rtlCol="0" anchor="ctr">
            <a:noAutofit/>
          </a:bodyPr>
          <a:lstStyle/>
          <a:p>
            <a:pPr>
              <a:spcAft>
                <a:spcPts val="600"/>
              </a:spcAft>
              <a:defRPr/>
            </a:pPr>
            <a:r>
              <a:rPr lang="en-US" kern="1200" dirty="0">
                <a:solidFill>
                  <a:srgbClr val="898989"/>
                </a:solidFill>
                <a:ea typeface="+mn-ea"/>
                <a:cs typeface="+mn-cs"/>
              </a:rPr>
              <a:t>Training Template Provided by </a:t>
            </a:r>
            <a:r>
              <a:rPr lang="en-US" kern="1200" dirty="0" err="1">
                <a:solidFill>
                  <a:srgbClr val="898989"/>
                </a:solidFill>
                <a:ea typeface="+mn-ea"/>
                <a:cs typeface="+mn-cs"/>
              </a:rPr>
              <a:t>NaBITA</a:t>
            </a:r>
            <a:endParaRPr lang="en-US" kern="1200" dirty="0">
              <a:solidFill>
                <a:srgbClr val="898989"/>
              </a:solidFill>
              <a:ea typeface="+mn-ea"/>
              <a:cs typeface="+mn-cs"/>
            </a:endParaRPr>
          </a:p>
        </p:txBody>
      </p:sp>
    </p:spTree>
    <p:extLst>
      <p:ext uri="{BB962C8B-B14F-4D97-AF65-F5344CB8AC3E}">
        <p14:creationId xmlns:p14="http://schemas.microsoft.com/office/powerpoint/2010/main" val="2028688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CA6A91-CADD-4AAD-8F3E-6B99B4C8C19D}"/>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28FDF6FC-8454-4E25-AA13-725FC939CC20}"/>
              </a:ext>
            </a:extLst>
          </p:cNvPr>
          <p:cNvSpPr>
            <a:spLocks noGrp="1"/>
          </p:cNvSpPr>
          <p:nvPr>
            <p:ph type="sldNum" sz="quarter" idx="12"/>
          </p:nvPr>
        </p:nvSpPr>
        <p:spPr/>
        <p:txBody>
          <a:bodyPr/>
          <a:lstStyle/>
          <a:p>
            <a:fld id="{17B7D619-569F-4E0A-BFC7-20C1C1ACD93D}" type="slidenum">
              <a:rPr lang="en-US" smtClean="0"/>
              <a:t>20</a:t>
            </a:fld>
            <a:endParaRPr lang="en-US"/>
          </a:p>
        </p:txBody>
      </p:sp>
      <p:sp>
        <p:nvSpPr>
          <p:cNvPr id="5" name="Title 4">
            <a:extLst>
              <a:ext uri="{FF2B5EF4-FFF2-40B4-BE49-F238E27FC236}">
                <a16:creationId xmlns:a16="http://schemas.microsoft.com/office/drawing/2014/main" id="{5BCE66CF-759C-46D4-BEEF-D3909BC87F63}"/>
              </a:ext>
            </a:extLst>
          </p:cNvPr>
          <p:cNvSpPr>
            <a:spLocks noGrp="1"/>
          </p:cNvSpPr>
          <p:nvPr>
            <p:ph type="title"/>
          </p:nvPr>
        </p:nvSpPr>
        <p:spPr/>
        <p:txBody>
          <a:bodyPr/>
          <a:lstStyle/>
          <a:p>
            <a:r>
              <a:rPr lang="en-US" dirty="0"/>
              <a:t>WHAT HAPPENS AFTER A REFERRAL</a:t>
            </a:r>
          </a:p>
        </p:txBody>
      </p:sp>
      <p:sp>
        <p:nvSpPr>
          <p:cNvPr id="6" name="Text Placeholder 5">
            <a:extLst>
              <a:ext uri="{FF2B5EF4-FFF2-40B4-BE49-F238E27FC236}">
                <a16:creationId xmlns:a16="http://schemas.microsoft.com/office/drawing/2014/main" id="{B4FFBC25-F500-4039-AA25-412696886FAE}"/>
              </a:ext>
            </a:extLst>
          </p:cNvPr>
          <p:cNvSpPr>
            <a:spLocks noGrp="1"/>
          </p:cNvSpPr>
          <p:nvPr>
            <p:ph type="body" sz="quarter" idx="14"/>
          </p:nvPr>
        </p:nvSpPr>
        <p:spPr>
          <a:xfrm>
            <a:off x="1051368" y="3683890"/>
            <a:ext cx="1895031" cy="342165"/>
          </a:xfrm>
        </p:spPr>
        <p:txBody>
          <a:bodyPr>
            <a:normAutofit fontScale="92500" lnSpcReduction="10000"/>
          </a:bodyPr>
          <a:lstStyle/>
          <a:p>
            <a:r>
              <a:rPr lang="en-US" dirty="0">
                <a:solidFill>
                  <a:schemeClr val="accent5"/>
                </a:solidFill>
                <a:latin typeface="+mj-lt"/>
              </a:rPr>
              <a:t>Gather Data</a:t>
            </a:r>
          </a:p>
        </p:txBody>
      </p:sp>
      <p:sp>
        <p:nvSpPr>
          <p:cNvPr id="7" name="Content Placeholder 6">
            <a:extLst>
              <a:ext uri="{FF2B5EF4-FFF2-40B4-BE49-F238E27FC236}">
                <a16:creationId xmlns:a16="http://schemas.microsoft.com/office/drawing/2014/main" id="{6F552B5B-A208-4CC2-983B-20AB0E00C67C}"/>
              </a:ext>
            </a:extLst>
          </p:cNvPr>
          <p:cNvSpPr>
            <a:spLocks noGrp="1"/>
          </p:cNvSpPr>
          <p:nvPr>
            <p:ph sz="quarter" idx="17"/>
          </p:nvPr>
        </p:nvSpPr>
        <p:spPr>
          <a:xfrm>
            <a:off x="305243" y="4415951"/>
            <a:ext cx="3642169" cy="1602498"/>
          </a:xfrm>
        </p:spPr>
        <p:txBody>
          <a:bodyPr>
            <a:normAutofit fontScale="92500" lnSpcReduction="20000"/>
          </a:bodyPr>
          <a:lstStyle/>
          <a:p>
            <a:pPr marL="0" indent="0">
              <a:buNone/>
            </a:pPr>
            <a:r>
              <a:rPr lang="en-US" dirty="0">
                <a:solidFill>
                  <a:schemeClr val="accent4"/>
                </a:solidFill>
              </a:rPr>
              <a:t>Once </a:t>
            </a:r>
            <a:r>
              <a:rPr lang="en-US" dirty="0" smtClean="0">
                <a:solidFill>
                  <a:schemeClr val="accent4"/>
                </a:solidFill>
              </a:rPr>
              <a:t>the </a:t>
            </a:r>
            <a:r>
              <a:rPr lang="en-US" b="1" dirty="0" smtClean="0">
                <a:solidFill>
                  <a:schemeClr val="accent4"/>
                </a:solidFill>
              </a:rPr>
              <a:t>CARE Team </a:t>
            </a:r>
            <a:r>
              <a:rPr lang="en-US" dirty="0" smtClean="0">
                <a:solidFill>
                  <a:schemeClr val="accent4"/>
                </a:solidFill>
              </a:rPr>
              <a:t>receives </a:t>
            </a:r>
            <a:r>
              <a:rPr lang="en-US" dirty="0">
                <a:solidFill>
                  <a:schemeClr val="accent4"/>
                </a:solidFill>
              </a:rPr>
              <a:t>the referral, we will begin collecting any additional information to put together the pieces of the puzzle. </a:t>
            </a:r>
          </a:p>
        </p:txBody>
      </p:sp>
      <p:sp>
        <p:nvSpPr>
          <p:cNvPr id="9" name="Text Placeholder 8">
            <a:extLst>
              <a:ext uri="{FF2B5EF4-FFF2-40B4-BE49-F238E27FC236}">
                <a16:creationId xmlns:a16="http://schemas.microsoft.com/office/drawing/2014/main" id="{C591990A-2771-49B0-9499-F7920335E079}"/>
              </a:ext>
            </a:extLst>
          </p:cNvPr>
          <p:cNvSpPr>
            <a:spLocks noGrp="1"/>
          </p:cNvSpPr>
          <p:nvPr>
            <p:ph type="body" sz="quarter" idx="4294967295"/>
          </p:nvPr>
        </p:nvSpPr>
        <p:spPr>
          <a:xfrm>
            <a:off x="4960729" y="3683891"/>
            <a:ext cx="2440804" cy="342165"/>
          </a:xfrm>
        </p:spPr>
        <p:txBody>
          <a:bodyPr>
            <a:normAutofit fontScale="77500" lnSpcReduction="20000"/>
          </a:bodyPr>
          <a:lstStyle/>
          <a:p>
            <a:pPr marL="0" indent="0">
              <a:buNone/>
            </a:pPr>
            <a:r>
              <a:rPr lang="en-US" b="1" dirty="0">
                <a:solidFill>
                  <a:schemeClr val="accent5"/>
                </a:solidFill>
                <a:latin typeface="+mj-lt"/>
              </a:rPr>
              <a:t>Assess Concern</a:t>
            </a:r>
          </a:p>
        </p:txBody>
      </p:sp>
      <p:sp>
        <p:nvSpPr>
          <p:cNvPr id="10" name="Content Placeholder 9">
            <a:extLst>
              <a:ext uri="{FF2B5EF4-FFF2-40B4-BE49-F238E27FC236}">
                <a16:creationId xmlns:a16="http://schemas.microsoft.com/office/drawing/2014/main" id="{A8CCBCF5-6BE6-4B01-B4CE-1CCF84B62F16}"/>
              </a:ext>
            </a:extLst>
          </p:cNvPr>
          <p:cNvSpPr>
            <a:spLocks noGrp="1"/>
          </p:cNvSpPr>
          <p:nvPr>
            <p:ph sz="quarter" idx="4294967295"/>
          </p:nvPr>
        </p:nvSpPr>
        <p:spPr>
          <a:xfrm>
            <a:off x="4274915" y="4415951"/>
            <a:ext cx="3642169" cy="1845786"/>
          </a:xfrm>
        </p:spPr>
        <p:txBody>
          <a:bodyPr>
            <a:normAutofit fontScale="85000" lnSpcReduction="20000"/>
          </a:bodyPr>
          <a:lstStyle/>
          <a:p>
            <a:pPr marL="0" indent="0">
              <a:buNone/>
            </a:pPr>
            <a:r>
              <a:rPr lang="en-US" dirty="0">
                <a:solidFill>
                  <a:schemeClr val="accent4"/>
                </a:solidFill>
              </a:rPr>
              <a:t>In order to determine how to best intervene </a:t>
            </a:r>
            <a:r>
              <a:rPr lang="en-US" dirty="0" smtClean="0">
                <a:solidFill>
                  <a:schemeClr val="accent4"/>
                </a:solidFill>
              </a:rPr>
              <a:t>the </a:t>
            </a:r>
            <a:r>
              <a:rPr lang="en-US" b="1" dirty="0" smtClean="0">
                <a:solidFill>
                  <a:schemeClr val="accent4"/>
                </a:solidFill>
              </a:rPr>
              <a:t>CARE </a:t>
            </a:r>
            <a:r>
              <a:rPr lang="en-US" b="1" dirty="0" smtClean="0"/>
              <a:t>Team </a:t>
            </a:r>
            <a:r>
              <a:rPr lang="en-US" dirty="0" smtClean="0">
                <a:solidFill>
                  <a:schemeClr val="accent4"/>
                </a:solidFill>
              </a:rPr>
              <a:t>reviews </a:t>
            </a:r>
            <a:r>
              <a:rPr lang="en-US" dirty="0">
                <a:solidFill>
                  <a:schemeClr val="accent4"/>
                </a:solidFill>
              </a:rPr>
              <a:t>the data collected to assess the level of concern, risk, or threat.</a:t>
            </a:r>
          </a:p>
        </p:txBody>
      </p:sp>
      <p:sp>
        <p:nvSpPr>
          <p:cNvPr id="12" name="Text Placeholder 11">
            <a:extLst>
              <a:ext uri="{FF2B5EF4-FFF2-40B4-BE49-F238E27FC236}">
                <a16:creationId xmlns:a16="http://schemas.microsoft.com/office/drawing/2014/main" id="{CC8703C3-28D6-4843-A070-6895F6891401}"/>
              </a:ext>
            </a:extLst>
          </p:cNvPr>
          <p:cNvSpPr>
            <a:spLocks noGrp="1"/>
          </p:cNvSpPr>
          <p:nvPr>
            <p:ph type="body" sz="quarter" idx="4294967295"/>
          </p:nvPr>
        </p:nvSpPr>
        <p:spPr>
          <a:xfrm>
            <a:off x="8740332" y="3683890"/>
            <a:ext cx="3118294" cy="342165"/>
          </a:xfrm>
        </p:spPr>
        <p:txBody>
          <a:bodyPr>
            <a:normAutofit fontScale="77500" lnSpcReduction="20000"/>
          </a:bodyPr>
          <a:lstStyle/>
          <a:p>
            <a:pPr marL="0" indent="0">
              <a:buNone/>
            </a:pPr>
            <a:r>
              <a:rPr lang="en-US" b="1" dirty="0">
                <a:solidFill>
                  <a:schemeClr val="accent5"/>
                </a:solidFill>
                <a:latin typeface="+mj-lt"/>
              </a:rPr>
              <a:t>Deploy Interventions</a:t>
            </a:r>
          </a:p>
        </p:txBody>
      </p:sp>
      <p:sp>
        <p:nvSpPr>
          <p:cNvPr id="13" name="Content Placeholder 12">
            <a:extLst>
              <a:ext uri="{FF2B5EF4-FFF2-40B4-BE49-F238E27FC236}">
                <a16:creationId xmlns:a16="http://schemas.microsoft.com/office/drawing/2014/main" id="{501D017C-D61D-4D8C-A82A-8D80EB4A1AFB}"/>
              </a:ext>
            </a:extLst>
          </p:cNvPr>
          <p:cNvSpPr>
            <a:spLocks noGrp="1"/>
          </p:cNvSpPr>
          <p:nvPr>
            <p:ph sz="quarter" idx="4294967295"/>
          </p:nvPr>
        </p:nvSpPr>
        <p:spPr>
          <a:xfrm>
            <a:off x="8359331" y="4418240"/>
            <a:ext cx="3642169" cy="1845786"/>
          </a:xfrm>
        </p:spPr>
        <p:txBody>
          <a:bodyPr>
            <a:normAutofit fontScale="70000" lnSpcReduction="20000"/>
          </a:bodyPr>
          <a:lstStyle/>
          <a:p>
            <a:pPr marL="0" indent="0">
              <a:buNone/>
            </a:pPr>
            <a:r>
              <a:rPr lang="en-US" dirty="0">
                <a:solidFill>
                  <a:schemeClr val="accent4"/>
                </a:solidFill>
              </a:rPr>
              <a:t>Based on the level of concern, risk or threat, </a:t>
            </a:r>
            <a:r>
              <a:rPr lang="en-US" dirty="0" smtClean="0">
                <a:solidFill>
                  <a:schemeClr val="accent4"/>
                </a:solidFill>
              </a:rPr>
              <a:t>the</a:t>
            </a:r>
            <a:r>
              <a:rPr lang="en-US" b="1" i="1" dirty="0" smtClean="0">
                <a:solidFill>
                  <a:schemeClr val="accent4"/>
                </a:solidFill>
              </a:rPr>
              <a:t> CARE Team </a:t>
            </a:r>
            <a:r>
              <a:rPr lang="en-US" dirty="0">
                <a:solidFill>
                  <a:schemeClr val="accent4"/>
                </a:solidFill>
              </a:rPr>
              <a:t>will deploy interventions such as </a:t>
            </a:r>
            <a:r>
              <a:rPr lang="en-US" b="1" i="1" dirty="0">
                <a:solidFill>
                  <a:schemeClr val="accent4"/>
                </a:solidFill>
              </a:rPr>
              <a:t>a meeting with the individual, case management services, </a:t>
            </a:r>
            <a:r>
              <a:rPr lang="en-US" b="1" i="1" dirty="0" smtClean="0">
                <a:solidFill>
                  <a:schemeClr val="accent4"/>
                </a:solidFill>
              </a:rPr>
              <a:t>police response or welfare check, etc</a:t>
            </a:r>
            <a:r>
              <a:rPr lang="en-US" b="1" i="1" dirty="0">
                <a:solidFill>
                  <a:schemeClr val="accent4"/>
                </a:solidFill>
              </a:rPr>
              <a:t>.</a:t>
            </a:r>
            <a:endParaRPr lang="en-US" dirty="0">
              <a:solidFill>
                <a:schemeClr val="accent4"/>
              </a:solidFill>
            </a:endParaRPr>
          </a:p>
        </p:txBody>
      </p:sp>
      <p:pic>
        <p:nvPicPr>
          <p:cNvPr id="29" name="Graphic 28" descr="Playbook">
            <a:extLst>
              <a:ext uri="{FF2B5EF4-FFF2-40B4-BE49-F238E27FC236}">
                <a16:creationId xmlns:a16="http://schemas.microsoft.com/office/drawing/2014/main" id="{87BC035D-6B67-4973-AA91-56E4B139D1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54507" y="1491376"/>
            <a:ext cx="2051816" cy="2051816"/>
          </a:xfrm>
          <a:prstGeom prst="rect">
            <a:avLst/>
          </a:prstGeom>
        </p:spPr>
      </p:pic>
      <p:pic>
        <p:nvPicPr>
          <p:cNvPr id="31" name="Graphic 30" descr="Puzzle">
            <a:extLst>
              <a:ext uri="{FF2B5EF4-FFF2-40B4-BE49-F238E27FC236}">
                <a16:creationId xmlns:a16="http://schemas.microsoft.com/office/drawing/2014/main" id="{B3AA4300-9393-48A5-BF7C-759A754960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72976" y="1498373"/>
            <a:ext cx="2051816" cy="2051816"/>
          </a:xfrm>
          <a:prstGeom prst="rect">
            <a:avLst/>
          </a:prstGeom>
        </p:spPr>
      </p:pic>
      <p:pic>
        <p:nvPicPr>
          <p:cNvPr id="33" name="Graphic 32" descr="Checklist">
            <a:extLst>
              <a:ext uri="{FF2B5EF4-FFF2-40B4-BE49-F238E27FC236}">
                <a16:creationId xmlns:a16="http://schemas.microsoft.com/office/drawing/2014/main" id="{8A65A89B-9051-4058-80F1-CDF3781315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55223" y="1491376"/>
            <a:ext cx="2051816" cy="2051816"/>
          </a:xfrm>
          <a:prstGeom prst="rect">
            <a:avLst/>
          </a:prstGeom>
        </p:spPr>
      </p:pic>
    </p:spTree>
    <p:extLst>
      <p:ext uri="{BB962C8B-B14F-4D97-AF65-F5344CB8AC3E}">
        <p14:creationId xmlns:p14="http://schemas.microsoft.com/office/powerpoint/2010/main" val="3156000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C8C6-D9C7-491A-B741-9E75F0753818}"/>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A35C75DE-9A19-4D5F-8C82-4AF60A776A27}"/>
              </a:ext>
            </a:extLst>
          </p:cNvPr>
          <p:cNvSpPr>
            <a:spLocks noGrp="1"/>
          </p:cNvSpPr>
          <p:nvPr>
            <p:ph idx="1"/>
          </p:nvPr>
        </p:nvSpPr>
        <p:spPr/>
        <p:txBody>
          <a:bodyPr>
            <a:normAutofit/>
          </a:bodyPr>
          <a:lstStyle/>
          <a:p>
            <a:r>
              <a:rPr lang="en-US" dirty="0"/>
              <a:t>Yes, we can accept anonymous referrals. </a:t>
            </a:r>
          </a:p>
          <a:p>
            <a:r>
              <a:rPr lang="en-US" dirty="0"/>
              <a:t>But….</a:t>
            </a:r>
          </a:p>
          <a:p>
            <a:pPr lvl="1"/>
            <a:r>
              <a:rPr lang="en-US" dirty="0">
                <a:solidFill>
                  <a:schemeClr val="accent1"/>
                </a:solidFill>
              </a:rPr>
              <a:t>They limit our ability to have a direct conversation with the individual.</a:t>
            </a:r>
          </a:p>
          <a:p>
            <a:pPr lvl="1"/>
            <a:r>
              <a:rPr lang="en-US" dirty="0">
                <a:solidFill>
                  <a:schemeClr val="accent1"/>
                </a:solidFill>
              </a:rPr>
              <a:t>Usually, students are glad someone cares enough about them to get them connected to support.</a:t>
            </a:r>
            <a:endParaRPr lang="en-US" dirty="0"/>
          </a:p>
          <a:p>
            <a:pPr lvl="1"/>
            <a:r>
              <a:rPr lang="en-US" dirty="0">
                <a:solidFill>
                  <a:schemeClr val="accent1"/>
                </a:solidFill>
              </a:rPr>
              <a:t>Typically the student ties back the information they shared with you to the concern expressed</a:t>
            </a:r>
          </a:p>
        </p:txBody>
      </p:sp>
      <p:sp>
        <p:nvSpPr>
          <p:cNvPr id="4" name="Footer Placeholder 3">
            <a:extLst>
              <a:ext uri="{FF2B5EF4-FFF2-40B4-BE49-F238E27FC236}">
                <a16:creationId xmlns:a16="http://schemas.microsoft.com/office/drawing/2014/main" id="{33318420-76C3-4069-BD32-61A48D82CFEB}"/>
              </a:ext>
            </a:extLst>
          </p:cNvPr>
          <p:cNvSpPr>
            <a:spLocks noGrp="1"/>
          </p:cNvSpPr>
          <p:nvPr>
            <p:ph type="ftr" sz="quarter" idx="11"/>
          </p:nvPr>
        </p:nvSpPr>
        <p:spPr/>
        <p:txBody>
          <a:bodyPr/>
          <a:lstStyle/>
          <a:p>
            <a:pPr algn="ctr"/>
            <a:r>
              <a:rPr lang="en-US"/>
              <a:t>Training Template Provided by NaBITA</a:t>
            </a:r>
            <a:endParaRPr lang="en-US" dirty="0"/>
          </a:p>
        </p:txBody>
      </p:sp>
      <p:sp>
        <p:nvSpPr>
          <p:cNvPr id="5" name="Slide Number Placeholder 4">
            <a:extLst>
              <a:ext uri="{FF2B5EF4-FFF2-40B4-BE49-F238E27FC236}">
                <a16:creationId xmlns:a16="http://schemas.microsoft.com/office/drawing/2014/main" id="{F5013EDF-1D8C-43B2-8FF7-E9AD27DE5121}"/>
              </a:ext>
            </a:extLst>
          </p:cNvPr>
          <p:cNvSpPr>
            <a:spLocks noGrp="1"/>
          </p:cNvSpPr>
          <p:nvPr>
            <p:ph type="sldNum" sz="quarter" idx="12"/>
          </p:nvPr>
        </p:nvSpPr>
        <p:spPr/>
        <p:txBody>
          <a:bodyPr/>
          <a:lstStyle/>
          <a:p>
            <a:fld id="{17B7D619-569F-4E0A-BFC7-20C1C1ACD93D}" type="slidenum">
              <a:rPr lang="en-US" smtClean="0"/>
              <a:t>21</a:t>
            </a:fld>
            <a:endParaRPr lang="en-US"/>
          </a:p>
        </p:txBody>
      </p:sp>
      <p:sp>
        <p:nvSpPr>
          <p:cNvPr id="6" name="Text Placeholder 5">
            <a:extLst>
              <a:ext uri="{FF2B5EF4-FFF2-40B4-BE49-F238E27FC236}">
                <a16:creationId xmlns:a16="http://schemas.microsoft.com/office/drawing/2014/main" id="{5F194B4B-14EF-4EB9-AC68-D83D987CAFDA}"/>
              </a:ext>
            </a:extLst>
          </p:cNvPr>
          <p:cNvSpPr>
            <a:spLocks noGrp="1"/>
          </p:cNvSpPr>
          <p:nvPr>
            <p:ph type="body" sz="quarter" idx="14"/>
          </p:nvPr>
        </p:nvSpPr>
        <p:spPr>
          <a:xfrm>
            <a:off x="184151" y="1084385"/>
            <a:ext cx="11823698" cy="442176"/>
          </a:xfrm>
        </p:spPr>
        <p:txBody>
          <a:bodyPr>
            <a:noAutofit/>
          </a:bodyPr>
          <a:lstStyle/>
          <a:p>
            <a:r>
              <a:rPr lang="en-US" sz="3600" dirty="0">
                <a:solidFill>
                  <a:schemeClr val="accent5"/>
                </a:solidFill>
              </a:rPr>
              <a:t>Is my referral confidential or anonymous?</a:t>
            </a:r>
          </a:p>
        </p:txBody>
      </p:sp>
    </p:spTree>
    <p:extLst>
      <p:ext uri="{BB962C8B-B14F-4D97-AF65-F5344CB8AC3E}">
        <p14:creationId xmlns:p14="http://schemas.microsoft.com/office/powerpoint/2010/main" val="261039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C8C6-D9C7-491A-B741-9E75F0753818}"/>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A35C75DE-9A19-4D5F-8C82-4AF60A776A27}"/>
              </a:ext>
            </a:extLst>
          </p:cNvPr>
          <p:cNvSpPr>
            <a:spLocks noGrp="1"/>
          </p:cNvSpPr>
          <p:nvPr>
            <p:ph idx="1"/>
          </p:nvPr>
        </p:nvSpPr>
        <p:spPr>
          <a:xfrm>
            <a:off x="176528" y="2134900"/>
            <a:ext cx="11823699" cy="4309654"/>
          </a:xfrm>
        </p:spPr>
        <p:txBody>
          <a:bodyPr>
            <a:normAutofit lnSpcReduction="10000"/>
          </a:bodyPr>
          <a:lstStyle/>
          <a:p>
            <a:r>
              <a:rPr lang="en-US" dirty="0"/>
              <a:t>If you’re worried, or you have information that would be important to share, you should make the referral. </a:t>
            </a:r>
          </a:p>
          <a:p>
            <a:r>
              <a:rPr lang="en-US" dirty="0"/>
              <a:t>Unless you are a licensed counselor, doctor, or clergy, you do not have confidentiality to offer. FERPA allows you to share this information with the team.</a:t>
            </a:r>
          </a:p>
          <a:p>
            <a:r>
              <a:rPr lang="en-US" dirty="0"/>
              <a:t>Explain that the referral is designed to help them and connect them with resources, not get them in trouble. </a:t>
            </a:r>
          </a:p>
          <a:p>
            <a:pPr lvl="1"/>
            <a:r>
              <a:rPr lang="en-US" dirty="0">
                <a:solidFill>
                  <a:schemeClr val="accent1"/>
                </a:solidFill>
              </a:rPr>
              <a:t>Try saying something like…. “Thank you for sharing this with me. I am pretty worried about you and everything you’ve been going through. There is a team on campus, </a:t>
            </a:r>
            <a:r>
              <a:rPr lang="en-US" b="1" i="1" dirty="0" smtClean="0">
                <a:solidFill>
                  <a:schemeClr val="accent1"/>
                </a:solidFill>
              </a:rPr>
              <a:t>CARE, </a:t>
            </a:r>
            <a:r>
              <a:rPr lang="en-US" dirty="0">
                <a:solidFill>
                  <a:schemeClr val="accent1"/>
                </a:solidFill>
              </a:rPr>
              <a:t>that helps with these types of issues. I’m going to make a referral and they will reach out to you to check in and offer support”.</a:t>
            </a:r>
          </a:p>
          <a:p>
            <a:pPr marL="457200" lvl="1" indent="0">
              <a:buNone/>
            </a:pPr>
            <a:endParaRPr lang="en-US" dirty="0"/>
          </a:p>
        </p:txBody>
      </p:sp>
      <p:sp>
        <p:nvSpPr>
          <p:cNvPr id="4" name="Footer Placeholder 3">
            <a:extLst>
              <a:ext uri="{FF2B5EF4-FFF2-40B4-BE49-F238E27FC236}">
                <a16:creationId xmlns:a16="http://schemas.microsoft.com/office/drawing/2014/main" id="{33318420-76C3-4069-BD32-61A48D82CFEB}"/>
              </a:ext>
            </a:extLst>
          </p:cNvPr>
          <p:cNvSpPr>
            <a:spLocks noGrp="1"/>
          </p:cNvSpPr>
          <p:nvPr>
            <p:ph type="ftr" sz="quarter" idx="11"/>
          </p:nvPr>
        </p:nvSpPr>
        <p:spPr/>
        <p:txBody>
          <a:bodyPr/>
          <a:lstStyle/>
          <a:p>
            <a:pPr algn="ctr"/>
            <a:r>
              <a:rPr lang="en-US"/>
              <a:t>Training Template Provided by NaBITA</a:t>
            </a:r>
            <a:endParaRPr lang="en-US" dirty="0"/>
          </a:p>
        </p:txBody>
      </p:sp>
      <p:sp>
        <p:nvSpPr>
          <p:cNvPr id="5" name="Slide Number Placeholder 4">
            <a:extLst>
              <a:ext uri="{FF2B5EF4-FFF2-40B4-BE49-F238E27FC236}">
                <a16:creationId xmlns:a16="http://schemas.microsoft.com/office/drawing/2014/main" id="{F5013EDF-1D8C-43B2-8FF7-E9AD27DE5121}"/>
              </a:ext>
            </a:extLst>
          </p:cNvPr>
          <p:cNvSpPr>
            <a:spLocks noGrp="1"/>
          </p:cNvSpPr>
          <p:nvPr>
            <p:ph type="sldNum" sz="quarter" idx="12"/>
          </p:nvPr>
        </p:nvSpPr>
        <p:spPr/>
        <p:txBody>
          <a:bodyPr/>
          <a:lstStyle/>
          <a:p>
            <a:fld id="{17B7D619-569F-4E0A-BFC7-20C1C1ACD93D}" type="slidenum">
              <a:rPr lang="en-US" smtClean="0"/>
              <a:t>22</a:t>
            </a:fld>
            <a:endParaRPr lang="en-US"/>
          </a:p>
        </p:txBody>
      </p:sp>
      <p:sp>
        <p:nvSpPr>
          <p:cNvPr id="6" name="Text Placeholder 5">
            <a:extLst>
              <a:ext uri="{FF2B5EF4-FFF2-40B4-BE49-F238E27FC236}">
                <a16:creationId xmlns:a16="http://schemas.microsoft.com/office/drawing/2014/main" id="{5F194B4B-14EF-4EB9-AC68-D83D987CAFDA}"/>
              </a:ext>
            </a:extLst>
          </p:cNvPr>
          <p:cNvSpPr>
            <a:spLocks noGrp="1"/>
          </p:cNvSpPr>
          <p:nvPr>
            <p:ph type="body" sz="quarter" idx="14"/>
          </p:nvPr>
        </p:nvSpPr>
        <p:spPr>
          <a:xfrm>
            <a:off x="176528" y="981884"/>
            <a:ext cx="11823698" cy="442176"/>
          </a:xfrm>
        </p:spPr>
        <p:txBody>
          <a:bodyPr>
            <a:noAutofit/>
          </a:bodyPr>
          <a:lstStyle/>
          <a:p>
            <a:r>
              <a:rPr lang="en-US" sz="3200" dirty="0">
                <a:solidFill>
                  <a:schemeClr val="accent5"/>
                </a:solidFill>
              </a:rPr>
              <a:t>What if the person asks me to keep their information confidential and they don’t want me to make a referral?</a:t>
            </a:r>
          </a:p>
        </p:txBody>
      </p:sp>
    </p:spTree>
    <p:extLst>
      <p:ext uri="{BB962C8B-B14F-4D97-AF65-F5344CB8AC3E}">
        <p14:creationId xmlns:p14="http://schemas.microsoft.com/office/powerpoint/2010/main" val="2746225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C8C6-D9C7-491A-B741-9E75F0753818}"/>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A35C75DE-9A19-4D5F-8C82-4AF60A776A27}"/>
              </a:ext>
            </a:extLst>
          </p:cNvPr>
          <p:cNvSpPr>
            <a:spLocks noGrp="1"/>
          </p:cNvSpPr>
          <p:nvPr>
            <p:ph idx="1"/>
          </p:nvPr>
        </p:nvSpPr>
        <p:spPr/>
        <p:txBody>
          <a:bodyPr>
            <a:normAutofit/>
          </a:bodyPr>
          <a:lstStyle/>
          <a:p>
            <a:r>
              <a:rPr lang="en-US" dirty="0"/>
              <a:t>Yes, FERPA allows the team to provide you with updates. </a:t>
            </a:r>
          </a:p>
          <a:p>
            <a:r>
              <a:rPr lang="en-US" dirty="0"/>
              <a:t>We will share as much as is appropriate with you, keeping in mind that we want to help the individual feel safe and comfortable sharing information with the team without fear that sensitive information will be shared across campus.</a:t>
            </a:r>
          </a:p>
          <a:p>
            <a:r>
              <a:rPr lang="en-US" b="1" i="1" dirty="0" smtClean="0"/>
              <a:t>CARE </a:t>
            </a:r>
            <a:r>
              <a:rPr lang="en-US" i="1" dirty="0"/>
              <a:t>will confirm that they have received your referral and that an action plan has been created</a:t>
            </a:r>
            <a:r>
              <a:rPr lang="en-US" b="1" i="1" dirty="0"/>
              <a:t>. </a:t>
            </a:r>
            <a:r>
              <a:rPr lang="en-US" i="1" dirty="0"/>
              <a:t>If the concern expressed is about a missing student, you may be notified that the student has been located.</a:t>
            </a:r>
            <a:r>
              <a:rPr lang="en-US" b="1" i="1" dirty="0"/>
              <a:t> </a:t>
            </a:r>
          </a:p>
          <a:p>
            <a:pPr marL="457200" lvl="1" indent="0">
              <a:buNone/>
            </a:pPr>
            <a:endParaRPr lang="en-US" dirty="0"/>
          </a:p>
        </p:txBody>
      </p:sp>
      <p:sp>
        <p:nvSpPr>
          <p:cNvPr id="4" name="Footer Placeholder 3">
            <a:extLst>
              <a:ext uri="{FF2B5EF4-FFF2-40B4-BE49-F238E27FC236}">
                <a16:creationId xmlns:a16="http://schemas.microsoft.com/office/drawing/2014/main" id="{33318420-76C3-4069-BD32-61A48D82CFEB}"/>
              </a:ext>
            </a:extLst>
          </p:cNvPr>
          <p:cNvSpPr>
            <a:spLocks noGrp="1"/>
          </p:cNvSpPr>
          <p:nvPr>
            <p:ph type="ftr" sz="quarter" idx="11"/>
          </p:nvPr>
        </p:nvSpPr>
        <p:spPr/>
        <p:txBody>
          <a:bodyPr/>
          <a:lstStyle/>
          <a:p>
            <a:pPr algn="ctr"/>
            <a:r>
              <a:rPr lang="en-US"/>
              <a:t>Training Template Provided by NaBITA</a:t>
            </a:r>
            <a:endParaRPr lang="en-US" dirty="0"/>
          </a:p>
        </p:txBody>
      </p:sp>
      <p:sp>
        <p:nvSpPr>
          <p:cNvPr id="5" name="Slide Number Placeholder 4">
            <a:extLst>
              <a:ext uri="{FF2B5EF4-FFF2-40B4-BE49-F238E27FC236}">
                <a16:creationId xmlns:a16="http://schemas.microsoft.com/office/drawing/2014/main" id="{F5013EDF-1D8C-43B2-8FF7-E9AD27DE5121}"/>
              </a:ext>
            </a:extLst>
          </p:cNvPr>
          <p:cNvSpPr>
            <a:spLocks noGrp="1"/>
          </p:cNvSpPr>
          <p:nvPr>
            <p:ph type="sldNum" sz="quarter" idx="12"/>
          </p:nvPr>
        </p:nvSpPr>
        <p:spPr/>
        <p:txBody>
          <a:bodyPr/>
          <a:lstStyle/>
          <a:p>
            <a:fld id="{17B7D619-569F-4E0A-BFC7-20C1C1ACD93D}" type="slidenum">
              <a:rPr lang="en-US" smtClean="0"/>
              <a:t>23</a:t>
            </a:fld>
            <a:endParaRPr lang="en-US"/>
          </a:p>
        </p:txBody>
      </p:sp>
      <p:sp>
        <p:nvSpPr>
          <p:cNvPr id="6" name="Text Placeholder 5">
            <a:extLst>
              <a:ext uri="{FF2B5EF4-FFF2-40B4-BE49-F238E27FC236}">
                <a16:creationId xmlns:a16="http://schemas.microsoft.com/office/drawing/2014/main" id="{5F194B4B-14EF-4EB9-AC68-D83D987CAFDA}"/>
              </a:ext>
            </a:extLst>
          </p:cNvPr>
          <p:cNvSpPr>
            <a:spLocks noGrp="1"/>
          </p:cNvSpPr>
          <p:nvPr>
            <p:ph type="body" sz="quarter" idx="14"/>
          </p:nvPr>
        </p:nvSpPr>
        <p:spPr>
          <a:xfrm>
            <a:off x="184151" y="1046617"/>
            <a:ext cx="11823698" cy="442176"/>
          </a:xfrm>
        </p:spPr>
        <p:txBody>
          <a:bodyPr>
            <a:noAutofit/>
          </a:bodyPr>
          <a:lstStyle/>
          <a:p>
            <a:r>
              <a:rPr lang="en-US" sz="3600" dirty="0">
                <a:solidFill>
                  <a:schemeClr val="accent5"/>
                </a:solidFill>
              </a:rPr>
              <a:t>Will you let me know what happens?</a:t>
            </a:r>
          </a:p>
        </p:txBody>
      </p:sp>
    </p:spTree>
    <p:extLst>
      <p:ext uri="{BB962C8B-B14F-4D97-AF65-F5344CB8AC3E}">
        <p14:creationId xmlns:p14="http://schemas.microsoft.com/office/powerpoint/2010/main" val="368509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C8C6-D9C7-491A-B741-9E75F0753818}"/>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A35C75DE-9A19-4D5F-8C82-4AF60A776A27}"/>
              </a:ext>
            </a:extLst>
          </p:cNvPr>
          <p:cNvSpPr>
            <a:spLocks noGrp="1"/>
          </p:cNvSpPr>
          <p:nvPr>
            <p:ph idx="1"/>
          </p:nvPr>
        </p:nvSpPr>
        <p:spPr/>
        <p:txBody>
          <a:bodyPr>
            <a:normAutofit/>
          </a:bodyPr>
          <a:lstStyle/>
          <a:p>
            <a:r>
              <a:rPr lang="en-US" dirty="0"/>
              <a:t>What if I don’t hear back after I have submitted a referral? </a:t>
            </a:r>
          </a:p>
          <a:p>
            <a:pPr lvl="1"/>
            <a:r>
              <a:rPr lang="en-US" b="1" i="1" dirty="0"/>
              <a:t>If we have not connected with you within 24 – 48 hours, send us an email. </a:t>
            </a:r>
          </a:p>
          <a:p>
            <a:r>
              <a:rPr lang="en-US" i="1" dirty="0"/>
              <a:t>If you can’t share your intervention how will I know the student is being helped?</a:t>
            </a:r>
          </a:p>
          <a:p>
            <a:pPr lvl="1"/>
            <a:r>
              <a:rPr lang="en-US" b="1" i="1" dirty="0"/>
              <a:t>The Team will confirm that your concern was received and that a plan has been put in place. We ask that you trust our team and are happy to answer any questions you have about the general process. </a:t>
            </a:r>
          </a:p>
          <a:p>
            <a:r>
              <a:rPr lang="en-US" i="1" dirty="0"/>
              <a:t>How do I decide between alerting you or Public Safety? </a:t>
            </a:r>
          </a:p>
          <a:p>
            <a:pPr lvl="1"/>
            <a:r>
              <a:rPr lang="en-US" b="1" i="1" dirty="0"/>
              <a:t>If the situation requires an immediate or in-person response, call PS.</a:t>
            </a:r>
          </a:p>
          <a:p>
            <a:pPr lvl="1"/>
            <a:r>
              <a:rPr lang="en-US" b="1" i="1" dirty="0"/>
              <a:t>If it requires that the student be connected to supports, refer </a:t>
            </a:r>
            <a:r>
              <a:rPr lang="en-US" b="1" i="1"/>
              <a:t>to </a:t>
            </a:r>
            <a:r>
              <a:rPr lang="en-US" b="1" i="1" smtClean="0"/>
              <a:t>CARE.</a:t>
            </a:r>
            <a:endParaRPr lang="en-US" b="1" i="1" dirty="0"/>
          </a:p>
          <a:p>
            <a:endParaRPr lang="en-US" i="1" dirty="0"/>
          </a:p>
          <a:p>
            <a:pPr lvl="1"/>
            <a:endParaRPr lang="en-US" b="1" i="1" dirty="0"/>
          </a:p>
          <a:p>
            <a:pPr marL="0" indent="0">
              <a:buNone/>
            </a:pPr>
            <a:endParaRPr lang="en-US" b="1" i="1" dirty="0"/>
          </a:p>
          <a:p>
            <a:pPr marL="457200" lvl="1" indent="0">
              <a:buNone/>
            </a:pPr>
            <a:endParaRPr lang="en-US" dirty="0"/>
          </a:p>
        </p:txBody>
      </p:sp>
      <p:sp>
        <p:nvSpPr>
          <p:cNvPr id="4" name="Footer Placeholder 3">
            <a:extLst>
              <a:ext uri="{FF2B5EF4-FFF2-40B4-BE49-F238E27FC236}">
                <a16:creationId xmlns:a16="http://schemas.microsoft.com/office/drawing/2014/main" id="{33318420-76C3-4069-BD32-61A48D82CFEB}"/>
              </a:ext>
            </a:extLst>
          </p:cNvPr>
          <p:cNvSpPr>
            <a:spLocks noGrp="1"/>
          </p:cNvSpPr>
          <p:nvPr>
            <p:ph type="ftr" sz="quarter" idx="11"/>
          </p:nvPr>
        </p:nvSpPr>
        <p:spPr/>
        <p:txBody>
          <a:bodyPr/>
          <a:lstStyle/>
          <a:p>
            <a:pPr algn="ctr"/>
            <a:r>
              <a:rPr lang="en-US"/>
              <a:t>Training Template Provided by NaBITA</a:t>
            </a:r>
            <a:endParaRPr lang="en-US" dirty="0"/>
          </a:p>
        </p:txBody>
      </p:sp>
      <p:sp>
        <p:nvSpPr>
          <p:cNvPr id="5" name="Slide Number Placeholder 4">
            <a:extLst>
              <a:ext uri="{FF2B5EF4-FFF2-40B4-BE49-F238E27FC236}">
                <a16:creationId xmlns:a16="http://schemas.microsoft.com/office/drawing/2014/main" id="{F5013EDF-1D8C-43B2-8FF7-E9AD27DE5121}"/>
              </a:ext>
            </a:extLst>
          </p:cNvPr>
          <p:cNvSpPr>
            <a:spLocks noGrp="1"/>
          </p:cNvSpPr>
          <p:nvPr>
            <p:ph type="sldNum" sz="quarter" idx="12"/>
          </p:nvPr>
        </p:nvSpPr>
        <p:spPr/>
        <p:txBody>
          <a:bodyPr/>
          <a:lstStyle/>
          <a:p>
            <a:fld id="{17B7D619-569F-4E0A-BFC7-20C1C1ACD93D}" type="slidenum">
              <a:rPr lang="en-US" smtClean="0"/>
              <a:t>24</a:t>
            </a:fld>
            <a:endParaRPr lang="en-US"/>
          </a:p>
        </p:txBody>
      </p:sp>
      <p:sp>
        <p:nvSpPr>
          <p:cNvPr id="6" name="Text Placeholder 5">
            <a:extLst>
              <a:ext uri="{FF2B5EF4-FFF2-40B4-BE49-F238E27FC236}">
                <a16:creationId xmlns:a16="http://schemas.microsoft.com/office/drawing/2014/main" id="{5F194B4B-14EF-4EB9-AC68-D83D987CAFDA}"/>
              </a:ext>
            </a:extLst>
          </p:cNvPr>
          <p:cNvSpPr>
            <a:spLocks noGrp="1"/>
          </p:cNvSpPr>
          <p:nvPr>
            <p:ph type="body" sz="quarter" idx="14"/>
          </p:nvPr>
        </p:nvSpPr>
        <p:spPr>
          <a:xfrm>
            <a:off x="176530" y="1084385"/>
            <a:ext cx="11823698" cy="442176"/>
          </a:xfrm>
        </p:spPr>
        <p:txBody>
          <a:bodyPr>
            <a:noAutofit/>
          </a:bodyPr>
          <a:lstStyle/>
          <a:p>
            <a:r>
              <a:rPr lang="en-US" sz="3600" dirty="0"/>
              <a:t>Insert FAQ’s for your team</a:t>
            </a:r>
          </a:p>
        </p:txBody>
      </p:sp>
    </p:spTree>
    <p:extLst>
      <p:ext uri="{BB962C8B-B14F-4D97-AF65-F5344CB8AC3E}">
        <p14:creationId xmlns:p14="http://schemas.microsoft.com/office/powerpoint/2010/main" val="4180675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E8CA-8600-4932-8895-FC4C837294F0}"/>
              </a:ext>
            </a:extLst>
          </p:cNvPr>
          <p:cNvSpPr>
            <a:spLocks noGrp="1"/>
          </p:cNvSpPr>
          <p:nvPr>
            <p:ph type="title"/>
          </p:nvPr>
        </p:nvSpPr>
        <p:spPr>
          <a:xfrm>
            <a:off x="162579" y="1775012"/>
            <a:ext cx="6792145" cy="1789003"/>
          </a:xfrm>
        </p:spPr>
        <p:txBody>
          <a:bodyPr/>
          <a:lstStyle/>
          <a:p>
            <a:r>
              <a:rPr lang="en-US" b="1" i="1" dirty="0">
                <a:solidFill>
                  <a:schemeClr val="accent4"/>
                </a:solidFill>
              </a:rPr>
              <a:t>Student Behavioral Consultation Team</a:t>
            </a:r>
            <a:endParaRPr lang="en-US" b="1" dirty="0">
              <a:solidFill>
                <a:schemeClr val="accent4"/>
              </a:solidFill>
            </a:endParaRPr>
          </a:p>
        </p:txBody>
      </p:sp>
      <p:sp>
        <p:nvSpPr>
          <p:cNvPr id="3" name="Text Placeholder 2">
            <a:extLst>
              <a:ext uri="{FF2B5EF4-FFF2-40B4-BE49-F238E27FC236}">
                <a16:creationId xmlns:a16="http://schemas.microsoft.com/office/drawing/2014/main" id="{1099F86D-6118-433E-98BF-EA9721302617}"/>
              </a:ext>
            </a:extLst>
          </p:cNvPr>
          <p:cNvSpPr>
            <a:spLocks noGrp="1"/>
          </p:cNvSpPr>
          <p:nvPr>
            <p:ph type="body" idx="1"/>
          </p:nvPr>
        </p:nvSpPr>
        <p:spPr>
          <a:xfrm>
            <a:off x="162579" y="4761805"/>
            <a:ext cx="10515600" cy="1500187"/>
          </a:xfrm>
        </p:spPr>
        <p:txBody>
          <a:bodyPr>
            <a:normAutofit/>
          </a:bodyPr>
          <a:lstStyle/>
          <a:p>
            <a:r>
              <a:rPr lang="en-US" u="sng" dirty="0">
                <a:hlinkClick r:id="rId3"/>
              </a:rPr>
              <a:t>https://cm.maxient.com/reportingform.php?HelenaCollege&amp;layout_id=2</a:t>
            </a:r>
            <a:r>
              <a:rPr lang="en-US" dirty="0"/>
              <a:t> </a:t>
            </a:r>
          </a:p>
        </p:txBody>
      </p:sp>
      <p:sp>
        <p:nvSpPr>
          <p:cNvPr id="4" name="Footer Placeholder 3">
            <a:extLst>
              <a:ext uri="{FF2B5EF4-FFF2-40B4-BE49-F238E27FC236}">
                <a16:creationId xmlns:a16="http://schemas.microsoft.com/office/drawing/2014/main" id="{E0C9F206-3D7C-457D-8D4C-833DF8E4A9C5}"/>
              </a:ext>
            </a:extLst>
          </p:cNvPr>
          <p:cNvSpPr>
            <a:spLocks noGrp="1"/>
          </p:cNvSpPr>
          <p:nvPr>
            <p:ph type="ftr" sz="quarter" idx="11"/>
          </p:nvPr>
        </p:nvSpPr>
        <p:spPr>
          <a:xfrm>
            <a:off x="4038600" y="6356350"/>
            <a:ext cx="4114800" cy="365125"/>
          </a:xfrm>
        </p:spPr>
        <p:txBody>
          <a:bodyPr/>
          <a:lstStyle/>
          <a:p>
            <a:pPr algn="ctr"/>
            <a:r>
              <a:rPr lang="en-US"/>
              <a:t>Training Template Provided by NaBITA</a:t>
            </a:r>
            <a:endParaRPr lang="en-US" dirty="0"/>
          </a:p>
        </p:txBody>
      </p:sp>
      <p:sp>
        <p:nvSpPr>
          <p:cNvPr id="5" name="Slide Number Placeholder 4">
            <a:extLst>
              <a:ext uri="{FF2B5EF4-FFF2-40B4-BE49-F238E27FC236}">
                <a16:creationId xmlns:a16="http://schemas.microsoft.com/office/drawing/2014/main" id="{1F410F37-3B95-4BDB-AC9E-EF6B507EDB5D}"/>
              </a:ext>
            </a:extLst>
          </p:cNvPr>
          <p:cNvSpPr>
            <a:spLocks noGrp="1"/>
          </p:cNvSpPr>
          <p:nvPr>
            <p:ph type="sldNum" sz="quarter" idx="12"/>
          </p:nvPr>
        </p:nvSpPr>
        <p:spPr/>
        <p:txBody>
          <a:bodyPr/>
          <a:lstStyle/>
          <a:p>
            <a:fld id="{17B7D619-569F-4E0A-BFC7-20C1C1ACD93D}" type="slidenum">
              <a:rPr lang="en-US" smtClean="0"/>
              <a:t>25</a:t>
            </a:fld>
            <a:endParaRPr lang="en-US"/>
          </a:p>
        </p:txBody>
      </p:sp>
      <p:pic>
        <p:nvPicPr>
          <p:cNvPr id="6" name="Picture Placeholder 8" descr="A close up of a mans face&#10;&#10;Description generated with high confidence">
            <a:extLst>
              <a:ext uri="{FF2B5EF4-FFF2-40B4-BE49-F238E27FC236}">
                <a16:creationId xmlns:a16="http://schemas.microsoft.com/office/drawing/2014/main" id="{02939C57-8C12-4D9B-8D3C-2065965A323F}"/>
              </a:ext>
            </a:extLst>
          </p:cNvPr>
          <p:cNvPicPr>
            <a:picLocks noChangeAspect="1"/>
          </p:cNvPicPr>
          <p:nvPr/>
        </p:nvPicPr>
        <p:blipFill>
          <a:blip r:embed="rId4" cstate="print">
            <a:extLst>
              <a:ext uri="{28A0092B-C50C-407E-A947-70E740481C1C}">
                <a14:useLocalDpi xmlns:a14="http://schemas.microsoft.com/office/drawing/2010/main" val="0"/>
              </a:ext>
            </a:extLst>
          </a:blip>
          <a:srcRect t="3333" b="3333"/>
          <a:stretch>
            <a:fillRect/>
          </a:stretch>
        </p:blipFill>
        <p:spPr>
          <a:xfrm>
            <a:off x="6848293" y="119591"/>
            <a:ext cx="5119779" cy="4555846"/>
          </a:xfrm>
          <a:prstGeom prst="rect">
            <a:avLst/>
          </a:prstGeom>
        </p:spPr>
      </p:pic>
    </p:spTree>
    <p:extLst>
      <p:ext uri="{BB962C8B-B14F-4D97-AF65-F5344CB8AC3E}">
        <p14:creationId xmlns:p14="http://schemas.microsoft.com/office/powerpoint/2010/main" val="332089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A1D07C-2C64-4017-8B93-D59519F9EEC6}"/>
              </a:ext>
            </a:extLst>
          </p:cNvPr>
          <p:cNvSpPr/>
          <p:nvPr/>
        </p:nvSpPr>
        <p:spPr>
          <a:xfrm>
            <a:off x="0" y="0"/>
            <a:ext cx="6096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307778-73F9-4665-803B-F458389E77EC}"/>
              </a:ext>
            </a:extLst>
          </p:cNvPr>
          <p:cNvSpPr/>
          <p:nvPr/>
        </p:nvSpPr>
        <p:spPr>
          <a:xfrm>
            <a:off x="0" y="3474756"/>
            <a:ext cx="6096000" cy="33832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a:extLst>
              <a:ext uri="{FF2B5EF4-FFF2-40B4-BE49-F238E27FC236}">
                <a16:creationId xmlns:a16="http://schemas.microsoft.com/office/drawing/2014/main" id="{46A81944-0F8A-4EA6-95DF-AAAF8B5D7E7A}"/>
              </a:ext>
            </a:extLst>
          </p:cNvPr>
          <p:cNvSpPr/>
          <p:nvPr/>
        </p:nvSpPr>
        <p:spPr>
          <a:xfrm>
            <a:off x="6096000" y="0"/>
            <a:ext cx="6096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4BE8E0-2139-4760-8FDA-8BE20FBA67D8}"/>
              </a:ext>
            </a:extLst>
          </p:cNvPr>
          <p:cNvSpPr/>
          <p:nvPr/>
        </p:nvSpPr>
        <p:spPr>
          <a:xfrm>
            <a:off x="6096000" y="3438298"/>
            <a:ext cx="6096000"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uzzle">
            <a:extLst>
              <a:ext uri="{FF2B5EF4-FFF2-40B4-BE49-F238E27FC236}">
                <a16:creationId xmlns:a16="http://schemas.microsoft.com/office/drawing/2014/main" id="{58268ED1-C5F0-459F-9848-D54AA2DDEE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726659">
            <a:off x="4936944" y="2359524"/>
            <a:ext cx="2226673" cy="2226673"/>
          </a:xfrm>
          <a:prstGeom prst="rect">
            <a:avLst/>
          </a:prstGeom>
        </p:spPr>
      </p:pic>
      <p:sp>
        <p:nvSpPr>
          <p:cNvPr id="9" name="TextBox 8">
            <a:extLst>
              <a:ext uri="{FF2B5EF4-FFF2-40B4-BE49-F238E27FC236}">
                <a16:creationId xmlns:a16="http://schemas.microsoft.com/office/drawing/2014/main" id="{D891B7EB-DAB2-4F99-B934-C5AD175523D3}"/>
              </a:ext>
            </a:extLst>
          </p:cNvPr>
          <p:cNvSpPr txBox="1"/>
          <p:nvPr/>
        </p:nvSpPr>
        <p:spPr>
          <a:xfrm>
            <a:off x="5648325" y="3228536"/>
            <a:ext cx="1070683" cy="461665"/>
          </a:xfrm>
          <a:prstGeom prst="rect">
            <a:avLst/>
          </a:prstGeom>
          <a:noFill/>
        </p:spPr>
        <p:txBody>
          <a:bodyPr wrap="square" rtlCol="0">
            <a:spAutoFit/>
          </a:bodyPr>
          <a:lstStyle/>
          <a:p>
            <a:r>
              <a:rPr lang="en-US" sz="2400" b="1" dirty="0">
                <a:solidFill>
                  <a:schemeClr val="accent5"/>
                </a:solidFill>
              </a:rPr>
              <a:t>ALEX</a:t>
            </a:r>
          </a:p>
        </p:txBody>
      </p:sp>
      <p:sp>
        <p:nvSpPr>
          <p:cNvPr id="10" name="Right Triangle 9">
            <a:extLst>
              <a:ext uri="{FF2B5EF4-FFF2-40B4-BE49-F238E27FC236}">
                <a16:creationId xmlns:a16="http://schemas.microsoft.com/office/drawing/2014/main" id="{C131BDA3-5DC0-476A-B1C9-871C2914254A}"/>
              </a:ext>
            </a:extLst>
          </p:cNvPr>
          <p:cNvSpPr/>
          <p:nvPr/>
        </p:nvSpPr>
        <p:spPr>
          <a:xfrm rot="5400000">
            <a:off x="38100" y="-38102"/>
            <a:ext cx="1590673" cy="1666874"/>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1F4FC6E5-A795-4DBA-9E75-4C2DF19CAACE}"/>
              </a:ext>
            </a:extLst>
          </p:cNvPr>
          <p:cNvSpPr/>
          <p:nvPr/>
        </p:nvSpPr>
        <p:spPr>
          <a:xfrm>
            <a:off x="-1" y="5191126"/>
            <a:ext cx="1590673" cy="1666874"/>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929BB091-4ADB-4CA9-B03A-FA793CEA5BA9}"/>
              </a:ext>
            </a:extLst>
          </p:cNvPr>
          <p:cNvSpPr/>
          <p:nvPr/>
        </p:nvSpPr>
        <p:spPr>
          <a:xfrm rot="10800000">
            <a:off x="10601327" y="0"/>
            <a:ext cx="1590673" cy="1666874"/>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4B66EE1F-FE47-4FED-A53D-9EB21F103042}"/>
              </a:ext>
            </a:extLst>
          </p:cNvPr>
          <p:cNvSpPr/>
          <p:nvPr/>
        </p:nvSpPr>
        <p:spPr>
          <a:xfrm rot="16200000">
            <a:off x="10563227" y="5229226"/>
            <a:ext cx="1590673" cy="1666874"/>
          </a:xfrm>
          <a:prstGeom prst="rtTriangl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3810E8-042E-4A6E-AA9D-B7330647F50A}"/>
              </a:ext>
            </a:extLst>
          </p:cNvPr>
          <p:cNvSpPr txBox="1"/>
          <p:nvPr/>
        </p:nvSpPr>
        <p:spPr>
          <a:xfrm rot="2867413">
            <a:off x="10992904" y="538594"/>
            <a:ext cx="1268991" cy="369332"/>
          </a:xfrm>
          <a:prstGeom prst="rect">
            <a:avLst/>
          </a:prstGeom>
          <a:noFill/>
        </p:spPr>
        <p:txBody>
          <a:bodyPr wrap="square" rtlCol="0">
            <a:spAutoFit/>
          </a:bodyPr>
          <a:lstStyle/>
          <a:p>
            <a:r>
              <a:rPr lang="en-US" b="1" dirty="0">
                <a:solidFill>
                  <a:schemeClr val="accent5"/>
                </a:solidFill>
              </a:rPr>
              <a:t>ADVISOR</a:t>
            </a:r>
          </a:p>
        </p:txBody>
      </p:sp>
      <p:sp>
        <p:nvSpPr>
          <p:cNvPr id="15" name="TextBox 14">
            <a:extLst>
              <a:ext uri="{FF2B5EF4-FFF2-40B4-BE49-F238E27FC236}">
                <a16:creationId xmlns:a16="http://schemas.microsoft.com/office/drawing/2014/main" id="{BDF592E2-6DEF-4F6C-AB7E-4E697C25F5D0}"/>
              </a:ext>
            </a:extLst>
          </p:cNvPr>
          <p:cNvSpPr txBox="1"/>
          <p:nvPr/>
        </p:nvSpPr>
        <p:spPr>
          <a:xfrm rot="18920143">
            <a:off x="-2734" y="503602"/>
            <a:ext cx="1293983" cy="369332"/>
          </a:xfrm>
          <a:prstGeom prst="rect">
            <a:avLst/>
          </a:prstGeom>
          <a:noFill/>
        </p:spPr>
        <p:txBody>
          <a:bodyPr wrap="square" rtlCol="0">
            <a:spAutoFit/>
          </a:bodyPr>
          <a:lstStyle/>
          <a:p>
            <a:r>
              <a:rPr lang="en-US" b="1" dirty="0">
                <a:solidFill>
                  <a:schemeClr val="accent5"/>
                </a:solidFill>
              </a:rPr>
              <a:t>FACULTY</a:t>
            </a:r>
          </a:p>
        </p:txBody>
      </p:sp>
      <p:sp>
        <p:nvSpPr>
          <p:cNvPr id="16" name="TextBox 15">
            <a:extLst>
              <a:ext uri="{FF2B5EF4-FFF2-40B4-BE49-F238E27FC236}">
                <a16:creationId xmlns:a16="http://schemas.microsoft.com/office/drawing/2014/main" id="{FB24CA3C-F09D-4139-94F9-2E66CCC0A6D4}"/>
              </a:ext>
            </a:extLst>
          </p:cNvPr>
          <p:cNvSpPr txBox="1"/>
          <p:nvPr/>
        </p:nvSpPr>
        <p:spPr>
          <a:xfrm rot="18939387">
            <a:off x="10733816" y="6025837"/>
            <a:ext cx="1549837" cy="369332"/>
          </a:xfrm>
          <a:prstGeom prst="rect">
            <a:avLst/>
          </a:prstGeom>
          <a:noFill/>
        </p:spPr>
        <p:txBody>
          <a:bodyPr wrap="square" rtlCol="0">
            <a:spAutoFit/>
          </a:bodyPr>
          <a:lstStyle/>
          <a:p>
            <a:r>
              <a:rPr lang="en-US" b="1" dirty="0" smtClean="0">
                <a:solidFill>
                  <a:schemeClr val="accent5"/>
                </a:solidFill>
              </a:rPr>
              <a:t>   PARENT</a:t>
            </a:r>
            <a:endParaRPr lang="en-US" b="1" dirty="0">
              <a:solidFill>
                <a:schemeClr val="accent5"/>
              </a:solidFill>
            </a:endParaRPr>
          </a:p>
        </p:txBody>
      </p:sp>
      <p:sp>
        <p:nvSpPr>
          <p:cNvPr id="17" name="TextBox 16">
            <a:extLst>
              <a:ext uri="{FF2B5EF4-FFF2-40B4-BE49-F238E27FC236}">
                <a16:creationId xmlns:a16="http://schemas.microsoft.com/office/drawing/2014/main" id="{A4CD953F-A114-427D-9521-D94920940D71}"/>
              </a:ext>
            </a:extLst>
          </p:cNvPr>
          <p:cNvSpPr txBox="1"/>
          <p:nvPr/>
        </p:nvSpPr>
        <p:spPr>
          <a:xfrm rot="2759837">
            <a:off x="28222" y="6008668"/>
            <a:ext cx="1107648" cy="369332"/>
          </a:xfrm>
          <a:prstGeom prst="rect">
            <a:avLst/>
          </a:prstGeom>
          <a:noFill/>
        </p:spPr>
        <p:txBody>
          <a:bodyPr wrap="square" rtlCol="0">
            <a:spAutoFit/>
          </a:bodyPr>
          <a:lstStyle/>
          <a:p>
            <a:r>
              <a:rPr lang="en-US" b="1" dirty="0" smtClean="0">
                <a:solidFill>
                  <a:schemeClr val="accent5"/>
                </a:solidFill>
              </a:rPr>
              <a:t>FRIEND</a:t>
            </a:r>
            <a:endParaRPr lang="en-US" b="1" dirty="0">
              <a:solidFill>
                <a:schemeClr val="accent5"/>
              </a:solidFill>
            </a:endParaRPr>
          </a:p>
        </p:txBody>
      </p:sp>
      <p:sp>
        <p:nvSpPr>
          <p:cNvPr id="18" name="TextBox 17">
            <a:extLst>
              <a:ext uri="{FF2B5EF4-FFF2-40B4-BE49-F238E27FC236}">
                <a16:creationId xmlns:a16="http://schemas.microsoft.com/office/drawing/2014/main" id="{2D123FBD-D869-4C1F-B1D0-A43066F61CA0}"/>
              </a:ext>
            </a:extLst>
          </p:cNvPr>
          <p:cNvSpPr txBox="1"/>
          <p:nvPr/>
        </p:nvSpPr>
        <p:spPr>
          <a:xfrm>
            <a:off x="814219" y="706435"/>
            <a:ext cx="5043611" cy="2554545"/>
          </a:xfrm>
          <a:prstGeom prst="rect">
            <a:avLst/>
          </a:prstGeom>
          <a:noFill/>
        </p:spPr>
        <p:txBody>
          <a:bodyPr wrap="square" rtlCol="0">
            <a:spAutoFit/>
          </a:bodyPr>
          <a:lstStyle/>
          <a:p>
            <a:r>
              <a:rPr lang="en-US" sz="1600" b="1" dirty="0">
                <a:solidFill>
                  <a:schemeClr val="bg2"/>
                </a:solidFill>
              </a:rPr>
              <a:t>At the beginning of the semester, Alex (who is in the honors program) performed well in class and participated regularly. He seemed eager to learn the material and was trying hard. Over the last few weeks, however, Alex has started to miss class. When Alex does show up, he is late and looks disheveled and tired. Yesterday, he left in the middle of an exam appearing tearful. On the last question of the exam he wrote, “I’m sorry, I just can’t do this. I need time to myself.” </a:t>
            </a:r>
          </a:p>
          <a:p>
            <a:endParaRPr lang="en-US" sz="1600" b="1" dirty="0"/>
          </a:p>
        </p:txBody>
      </p:sp>
      <p:sp>
        <p:nvSpPr>
          <p:cNvPr id="19" name="TextBox 18">
            <a:extLst>
              <a:ext uri="{FF2B5EF4-FFF2-40B4-BE49-F238E27FC236}">
                <a16:creationId xmlns:a16="http://schemas.microsoft.com/office/drawing/2014/main" id="{CEEA4765-DB27-479A-9B17-E45E037B8681}"/>
              </a:ext>
            </a:extLst>
          </p:cNvPr>
          <p:cNvSpPr txBox="1"/>
          <p:nvPr/>
        </p:nvSpPr>
        <p:spPr>
          <a:xfrm>
            <a:off x="6672049" y="706435"/>
            <a:ext cx="4614293" cy="2308324"/>
          </a:xfrm>
          <a:prstGeom prst="rect">
            <a:avLst/>
          </a:prstGeom>
          <a:noFill/>
        </p:spPr>
        <p:txBody>
          <a:bodyPr wrap="square" rtlCol="0">
            <a:spAutoFit/>
          </a:bodyPr>
          <a:lstStyle/>
          <a:p>
            <a:r>
              <a:rPr lang="en-US" sz="1600" b="1" dirty="0">
                <a:solidFill>
                  <a:schemeClr val="accent3"/>
                </a:solidFill>
              </a:rPr>
              <a:t>Alex was a strong student in high school and came to the school as an honors student. He is hoping to major in biology or chemistry with the dream of going to med school. In the fall, he seemed to struggle to adjust to college life. He earned low grades in his classes and was placed on academic probation. Midterm grades were issued for spring semester and you see that Alex has low grades again.</a:t>
            </a:r>
          </a:p>
          <a:p>
            <a:endParaRPr lang="en-US" sz="1600" dirty="0"/>
          </a:p>
        </p:txBody>
      </p:sp>
      <p:sp>
        <p:nvSpPr>
          <p:cNvPr id="20" name="TextBox 19">
            <a:extLst>
              <a:ext uri="{FF2B5EF4-FFF2-40B4-BE49-F238E27FC236}">
                <a16:creationId xmlns:a16="http://schemas.microsoft.com/office/drawing/2014/main" id="{6B9FACF5-93AD-4437-84D1-48624FCCFB79}"/>
              </a:ext>
            </a:extLst>
          </p:cNvPr>
          <p:cNvSpPr txBox="1"/>
          <p:nvPr/>
        </p:nvSpPr>
        <p:spPr>
          <a:xfrm>
            <a:off x="339811" y="3631453"/>
            <a:ext cx="5181221" cy="2277547"/>
          </a:xfrm>
          <a:prstGeom prst="rect">
            <a:avLst/>
          </a:prstGeom>
          <a:noFill/>
        </p:spPr>
        <p:txBody>
          <a:bodyPr wrap="square" rtlCol="0">
            <a:spAutoFit/>
          </a:bodyPr>
          <a:lstStyle/>
          <a:p>
            <a:r>
              <a:rPr lang="en-US" sz="1400" b="1" dirty="0" smtClean="0">
                <a:solidFill>
                  <a:schemeClr val="accent6"/>
                </a:solidFill>
              </a:rPr>
              <a:t>You met Alex last semester as you were mutual friends with his girlfriend.  Alex has always seemed a little shy, but his girlfriend helped introduce him to some people.  Recently though, she broke up with him and Alex hasn’t really been going out since then.  At dinner last night when you bumped into him, he seemed really down and said that he probably will never be able to get a girlfriend again.  Alex seemed to feel like no girls like him and that he was sort of worthless because of it.</a:t>
            </a:r>
            <a:endParaRPr lang="en-US" sz="1400" b="1" dirty="0">
              <a:solidFill>
                <a:schemeClr val="accent6"/>
              </a:solidFill>
            </a:endParaRPr>
          </a:p>
          <a:p>
            <a:endParaRPr lang="en-US" sz="1600" b="1" dirty="0">
              <a:solidFill>
                <a:schemeClr val="accent6"/>
              </a:solidFill>
            </a:endParaRPr>
          </a:p>
        </p:txBody>
      </p:sp>
      <p:sp>
        <p:nvSpPr>
          <p:cNvPr id="21" name="TextBox 20">
            <a:extLst>
              <a:ext uri="{FF2B5EF4-FFF2-40B4-BE49-F238E27FC236}">
                <a16:creationId xmlns:a16="http://schemas.microsoft.com/office/drawing/2014/main" id="{2A73F1B1-C032-4D9E-BB7D-BF2DF2AE926F}"/>
              </a:ext>
            </a:extLst>
          </p:cNvPr>
          <p:cNvSpPr txBox="1"/>
          <p:nvPr/>
        </p:nvSpPr>
        <p:spPr>
          <a:xfrm>
            <a:off x="7103149" y="3591966"/>
            <a:ext cx="4345327" cy="3108543"/>
          </a:xfrm>
          <a:prstGeom prst="rect">
            <a:avLst/>
          </a:prstGeom>
          <a:noFill/>
        </p:spPr>
        <p:txBody>
          <a:bodyPr wrap="square" rtlCol="0">
            <a:spAutoFit/>
          </a:bodyPr>
          <a:lstStyle/>
          <a:p>
            <a:r>
              <a:rPr lang="en-US" sz="1400" b="1" dirty="0" smtClean="0">
                <a:solidFill>
                  <a:schemeClr val="accent1"/>
                </a:solidFill>
              </a:rPr>
              <a:t>Alex was always a good student and loved school.  Ever since he was a little boy he dreamed of going to medical school and becoming a doctor.  Unfortunately, adjusting to college has been hard for him and he has struggled to do well in his classes.  If he doesn’t bring his grades up this semester, he won’t get into the major he needs.  You are worried that  he might not do well again though, because you saw on Facebook that he and his girlfriend broke up and she was really his only friend at school.  Alex hasn’t seemed like himself lately when you’ve talked to him and you're worried he is depressed.</a:t>
            </a:r>
            <a:endParaRPr lang="en-US" sz="1400" b="1" dirty="0">
              <a:solidFill>
                <a:schemeClr val="accent1"/>
              </a:solidFill>
            </a:endParaRPr>
          </a:p>
        </p:txBody>
      </p:sp>
    </p:spTree>
    <p:extLst>
      <p:ext uri="{BB962C8B-B14F-4D97-AF65-F5344CB8AC3E}">
        <p14:creationId xmlns:p14="http://schemas.microsoft.com/office/powerpoint/2010/main" val="2696530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map&#10;&#10;Description generated with high confidence">
            <a:extLst>
              <a:ext uri="{FF2B5EF4-FFF2-40B4-BE49-F238E27FC236}">
                <a16:creationId xmlns:a16="http://schemas.microsoft.com/office/drawing/2014/main" id="{86D3020E-71F0-40A7-9C6D-B03CEDD4C66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2654"/>
          <a:stretch/>
        </p:blipFill>
        <p:spPr>
          <a:xfrm rot="10800000">
            <a:off x="-2" y="151547"/>
            <a:ext cx="12192001" cy="4040451"/>
          </a:xfrm>
          <a:prstGeom prst="rect">
            <a:avLst/>
          </a:prstGeom>
          <a:solidFill>
            <a:schemeClr val="bg1"/>
          </a:solidFill>
        </p:spPr>
      </p:pic>
      <p:pic>
        <p:nvPicPr>
          <p:cNvPr id="16" name="Picture 11">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Oval 13">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1DC34-F733-480C-8A1D-39B945654841}"/>
              </a:ext>
            </a:extLst>
          </p:cNvPr>
          <p:cNvSpPr>
            <a:spLocks noGrp="1"/>
          </p:cNvSpPr>
          <p:nvPr>
            <p:ph type="title"/>
          </p:nvPr>
        </p:nvSpPr>
        <p:spPr>
          <a:xfrm>
            <a:off x="396086" y="4336321"/>
            <a:ext cx="5021782" cy="1509931"/>
          </a:xfrm>
        </p:spPr>
        <p:txBody>
          <a:bodyPr vert="horz" lIns="91440" tIns="45720" rIns="91440" bIns="45720" rtlCol="0" anchor="ctr">
            <a:normAutofit/>
          </a:bodyPr>
          <a:lstStyle/>
          <a:p>
            <a:r>
              <a:rPr lang="en-US" sz="3700" dirty="0">
                <a:solidFill>
                  <a:schemeClr val="accent1"/>
                </a:solidFill>
              </a:rPr>
              <a:t>CASE STUDY: ALEX, A FRESHMEN STUDENT</a:t>
            </a:r>
          </a:p>
        </p:txBody>
      </p:sp>
      <p:sp>
        <p:nvSpPr>
          <p:cNvPr id="5" name="Content Placeholder 1">
            <a:extLst>
              <a:ext uri="{FF2B5EF4-FFF2-40B4-BE49-F238E27FC236}">
                <a16:creationId xmlns:a16="http://schemas.microsoft.com/office/drawing/2014/main" id="{87C4F771-342F-496C-919A-DF3A72CA9B01}"/>
              </a:ext>
            </a:extLst>
          </p:cNvPr>
          <p:cNvSpPr txBox="1">
            <a:spLocks/>
          </p:cNvSpPr>
          <p:nvPr/>
        </p:nvSpPr>
        <p:spPr>
          <a:xfrm>
            <a:off x="5988482" y="4474212"/>
            <a:ext cx="5632903" cy="15099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400" kern="1200">
                <a:solidFill>
                  <a:schemeClr val="accent1"/>
                </a:solidFill>
                <a:latin typeface="+mn-lt"/>
                <a:ea typeface="+mn-ea"/>
                <a:cs typeface="+mn-cs"/>
              </a:defRPr>
            </a:lvl2pPr>
            <a:lvl3pPr marL="10287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2000" kern="1200">
                <a:solidFill>
                  <a:schemeClr val="accent3"/>
                </a:solidFill>
                <a:latin typeface="+mn-lt"/>
                <a:ea typeface="+mn-ea"/>
                <a:cs typeface="+mn-cs"/>
              </a:defRPr>
            </a:lvl3pPr>
            <a:lvl4pPr marL="14859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90000"/>
              <a:buFont typeface="Wingdings" panose="05000000000000000000" pitchFamily="2" charset="2"/>
              <a:buChar char="§"/>
              <a:defRPr sz="16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buClr>
            </a:pPr>
            <a:r>
              <a:rPr lang="en-US" sz="1800" dirty="0"/>
              <a:t>Once you heard Alex’s whole story, did your level of concern go up or down?</a:t>
            </a:r>
          </a:p>
          <a:p>
            <a:pPr>
              <a:buClr>
                <a:schemeClr val="accent5"/>
              </a:buClr>
            </a:pPr>
            <a:r>
              <a:rPr lang="en-US" sz="1800" dirty="0"/>
              <a:t>Is there any one person, or team of people, on campus that has all of the puzzle pieces?</a:t>
            </a:r>
          </a:p>
        </p:txBody>
      </p:sp>
      <p:sp>
        <p:nvSpPr>
          <p:cNvPr id="3" name="Footer Placeholder 2">
            <a:extLst>
              <a:ext uri="{FF2B5EF4-FFF2-40B4-BE49-F238E27FC236}">
                <a16:creationId xmlns:a16="http://schemas.microsoft.com/office/drawing/2014/main" id="{C7274275-BB5C-4286-8D94-D2E9CCA2C565}"/>
              </a:ext>
            </a:extLst>
          </p:cNvPr>
          <p:cNvSpPr>
            <a:spLocks noGrp="1"/>
          </p:cNvSpPr>
          <p:nvPr>
            <p:ph type="ftr" sz="quarter" idx="11"/>
          </p:nvPr>
        </p:nvSpPr>
        <p:spPr>
          <a:xfrm>
            <a:off x="4959735" y="6392386"/>
            <a:ext cx="2568972" cy="314067"/>
          </a:xfrm>
        </p:spPr>
        <p:txBody>
          <a:bodyPr vert="horz" lIns="91440" tIns="45720" rIns="91440" bIns="45720" rtlCol="0" anchor="ctr">
            <a:noAutofit/>
          </a:bodyPr>
          <a:lstStyle/>
          <a:p>
            <a:pPr>
              <a:spcAft>
                <a:spcPts val="600"/>
              </a:spcAft>
              <a:defRPr/>
            </a:pPr>
            <a:r>
              <a:rPr lang="en-US" kern="1200" dirty="0">
                <a:solidFill>
                  <a:srgbClr val="898989"/>
                </a:solidFill>
                <a:ea typeface="+mn-ea"/>
                <a:cs typeface="+mn-cs"/>
              </a:rPr>
              <a:t>Training Template Provided by </a:t>
            </a:r>
            <a:r>
              <a:rPr lang="en-US" kern="1200" dirty="0" err="1">
                <a:solidFill>
                  <a:srgbClr val="898989"/>
                </a:solidFill>
                <a:ea typeface="+mn-ea"/>
                <a:cs typeface="+mn-cs"/>
              </a:rPr>
              <a:t>NaBITA</a:t>
            </a:r>
            <a:endParaRPr lang="en-US" kern="1200" dirty="0">
              <a:solidFill>
                <a:srgbClr val="898989"/>
              </a:solidFill>
              <a:ea typeface="+mn-ea"/>
              <a:cs typeface="+mn-cs"/>
            </a:endParaRPr>
          </a:p>
        </p:txBody>
      </p:sp>
    </p:spTree>
    <p:extLst>
      <p:ext uri="{BB962C8B-B14F-4D97-AF65-F5344CB8AC3E}">
        <p14:creationId xmlns:p14="http://schemas.microsoft.com/office/powerpoint/2010/main" val="377854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0C60693-1A3A-FE4F-827C-CC222E4C2F1C}"/>
              </a:ext>
            </a:extLst>
          </p:cNvPr>
          <p:cNvCxnSpPr>
            <a:cxnSpLocks/>
          </p:cNvCxnSpPr>
          <p:nvPr/>
        </p:nvCxnSpPr>
        <p:spPr>
          <a:xfrm>
            <a:off x="0" y="3830798"/>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B6B49D6-9710-499B-9BCA-C1862B101E64}"/>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761191BB-20A4-4CE9-8922-D93A45074F62}"/>
              </a:ext>
            </a:extLst>
          </p:cNvPr>
          <p:cNvSpPr>
            <a:spLocks noGrp="1"/>
          </p:cNvSpPr>
          <p:nvPr>
            <p:ph type="sldNum" sz="quarter" idx="12"/>
          </p:nvPr>
        </p:nvSpPr>
        <p:spPr/>
        <p:txBody>
          <a:bodyPr/>
          <a:lstStyle/>
          <a:p>
            <a:fld id="{17B7D619-569F-4E0A-BFC7-20C1C1ACD93D}" type="slidenum">
              <a:rPr lang="en-US" smtClean="0"/>
              <a:t>5</a:t>
            </a:fld>
            <a:endParaRPr lang="en-US"/>
          </a:p>
        </p:txBody>
      </p:sp>
      <p:sp>
        <p:nvSpPr>
          <p:cNvPr id="5" name="Title 4">
            <a:extLst>
              <a:ext uri="{FF2B5EF4-FFF2-40B4-BE49-F238E27FC236}">
                <a16:creationId xmlns:a16="http://schemas.microsoft.com/office/drawing/2014/main" id="{EAC5DAD5-7D4F-4C6F-8E45-8538D80F59C0}"/>
              </a:ext>
            </a:extLst>
          </p:cNvPr>
          <p:cNvSpPr>
            <a:spLocks noGrp="1"/>
          </p:cNvSpPr>
          <p:nvPr>
            <p:ph type="title"/>
          </p:nvPr>
        </p:nvSpPr>
        <p:spPr>
          <a:xfrm>
            <a:off x="177800" y="230883"/>
            <a:ext cx="11823700" cy="822668"/>
          </a:xfrm>
        </p:spPr>
        <p:txBody>
          <a:bodyPr/>
          <a:lstStyle/>
          <a:p>
            <a:r>
              <a:rPr lang="en-US" dirty="0"/>
              <a:t>BIT and CM HISTORY</a:t>
            </a:r>
          </a:p>
        </p:txBody>
      </p:sp>
      <p:sp>
        <p:nvSpPr>
          <p:cNvPr id="6" name="Text Placeholder 5">
            <a:extLst>
              <a:ext uri="{FF2B5EF4-FFF2-40B4-BE49-F238E27FC236}">
                <a16:creationId xmlns:a16="http://schemas.microsoft.com/office/drawing/2014/main" id="{DF84D82D-5316-48E8-960E-80009BC6FA54}"/>
              </a:ext>
            </a:extLst>
          </p:cNvPr>
          <p:cNvSpPr>
            <a:spLocks noGrp="1"/>
          </p:cNvSpPr>
          <p:nvPr>
            <p:ph type="body" sz="quarter" idx="29"/>
          </p:nvPr>
        </p:nvSpPr>
        <p:spPr/>
        <p:txBody>
          <a:bodyPr>
            <a:normAutofit lnSpcReduction="10000"/>
          </a:bodyPr>
          <a:lstStyle/>
          <a:p>
            <a:r>
              <a:rPr lang="en-US" b="1" dirty="0"/>
              <a:t>Schools were responding to reports of threats and concerns for safety “ad hoc” and using a reactive approach</a:t>
            </a:r>
            <a:r>
              <a:rPr lang="en-US" dirty="0"/>
              <a:t>.</a:t>
            </a:r>
          </a:p>
        </p:txBody>
      </p:sp>
      <p:sp>
        <p:nvSpPr>
          <p:cNvPr id="7" name="Text Placeholder 6">
            <a:extLst>
              <a:ext uri="{FF2B5EF4-FFF2-40B4-BE49-F238E27FC236}">
                <a16:creationId xmlns:a16="http://schemas.microsoft.com/office/drawing/2014/main" id="{EB19D5D7-DBED-4BE9-8714-F067744DAA1A}"/>
              </a:ext>
            </a:extLst>
          </p:cNvPr>
          <p:cNvSpPr>
            <a:spLocks noGrp="1"/>
          </p:cNvSpPr>
          <p:nvPr>
            <p:ph type="body" sz="quarter" idx="30"/>
          </p:nvPr>
        </p:nvSpPr>
        <p:spPr/>
        <p:txBody>
          <a:bodyPr/>
          <a:lstStyle/>
          <a:p>
            <a:r>
              <a:rPr lang="en-US" dirty="0"/>
              <a:t>Pre-2007</a:t>
            </a:r>
          </a:p>
        </p:txBody>
      </p:sp>
      <p:sp>
        <p:nvSpPr>
          <p:cNvPr id="8" name="Text Placeholder 7">
            <a:extLst>
              <a:ext uri="{FF2B5EF4-FFF2-40B4-BE49-F238E27FC236}">
                <a16:creationId xmlns:a16="http://schemas.microsoft.com/office/drawing/2014/main" id="{BAFFDBD4-DD51-4E44-B51A-641FCB983C01}"/>
              </a:ext>
            </a:extLst>
          </p:cNvPr>
          <p:cNvSpPr>
            <a:spLocks noGrp="1"/>
          </p:cNvSpPr>
          <p:nvPr>
            <p:ph type="body" sz="quarter" idx="32"/>
          </p:nvPr>
        </p:nvSpPr>
        <p:spPr/>
        <p:txBody>
          <a:bodyPr/>
          <a:lstStyle/>
          <a:p>
            <a:r>
              <a:rPr lang="en-US" dirty="0"/>
              <a:t>Today</a:t>
            </a:r>
          </a:p>
        </p:txBody>
      </p:sp>
      <p:sp>
        <p:nvSpPr>
          <p:cNvPr id="9" name="Text Placeholder 8">
            <a:extLst>
              <a:ext uri="{FF2B5EF4-FFF2-40B4-BE49-F238E27FC236}">
                <a16:creationId xmlns:a16="http://schemas.microsoft.com/office/drawing/2014/main" id="{D6208E9B-2928-4CD7-B89D-8CF7B30C84DF}"/>
              </a:ext>
            </a:extLst>
          </p:cNvPr>
          <p:cNvSpPr>
            <a:spLocks noGrp="1"/>
          </p:cNvSpPr>
          <p:nvPr>
            <p:ph type="body" sz="quarter" idx="34"/>
          </p:nvPr>
        </p:nvSpPr>
        <p:spPr/>
        <p:txBody>
          <a:bodyPr/>
          <a:lstStyle/>
          <a:p>
            <a:r>
              <a:rPr lang="en-US" dirty="0"/>
              <a:t>April 16, 2007</a:t>
            </a:r>
          </a:p>
        </p:txBody>
      </p:sp>
      <p:sp>
        <p:nvSpPr>
          <p:cNvPr id="10" name="Text Placeholder 9">
            <a:extLst>
              <a:ext uri="{FF2B5EF4-FFF2-40B4-BE49-F238E27FC236}">
                <a16:creationId xmlns:a16="http://schemas.microsoft.com/office/drawing/2014/main" id="{DD269710-5DE2-471A-B02F-C445EDF703BD}"/>
              </a:ext>
            </a:extLst>
          </p:cNvPr>
          <p:cNvSpPr>
            <a:spLocks noGrp="1"/>
          </p:cNvSpPr>
          <p:nvPr>
            <p:ph type="body" sz="quarter" idx="36"/>
          </p:nvPr>
        </p:nvSpPr>
        <p:spPr/>
        <p:txBody>
          <a:bodyPr/>
          <a:lstStyle/>
          <a:p>
            <a:r>
              <a:rPr lang="en-US" dirty="0"/>
              <a:t>2009</a:t>
            </a:r>
          </a:p>
        </p:txBody>
      </p:sp>
      <p:sp>
        <p:nvSpPr>
          <p:cNvPr id="11" name="Text Placeholder 10">
            <a:extLst>
              <a:ext uri="{FF2B5EF4-FFF2-40B4-BE49-F238E27FC236}">
                <a16:creationId xmlns:a16="http://schemas.microsoft.com/office/drawing/2014/main" id="{47D6C6E7-A001-45E5-95FF-A5FB08FC2E75}"/>
              </a:ext>
            </a:extLst>
          </p:cNvPr>
          <p:cNvSpPr>
            <a:spLocks noGrp="1"/>
          </p:cNvSpPr>
          <p:nvPr>
            <p:ph type="body" sz="quarter" idx="38"/>
          </p:nvPr>
        </p:nvSpPr>
        <p:spPr/>
        <p:txBody>
          <a:bodyPr/>
          <a:lstStyle/>
          <a:p>
            <a:r>
              <a:rPr lang="en-US" dirty="0"/>
              <a:t>2011</a:t>
            </a:r>
          </a:p>
        </p:txBody>
      </p:sp>
      <p:sp>
        <p:nvSpPr>
          <p:cNvPr id="12" name="Text Placeholder 11">
            <a:extLst>
              <a:ext uri="{FF2B5EF4-FFF2-40B4-BE49-F238E27FC236}">
                <a16:creationId xmlns:a16="http://schemas.microsoft.com/office/drawing/2014/main" id="{DD189759-888A-4F4B-8FF3-4023465F23D6}"/>
              </a:ext>
            </a:extLst>
          </p:cNvPr>
          <p:cNvSpPr>
            <a:spLocks noGrp="1"/>
          </p:cNvSpPr>
          <p:nvPr>
            <p:ph type="body" sz="quarter" idx="39"/>
          </p:nvPr>
        </p:nvSpPr>
        <p:spPr/>
        <p:txBody>
          <a:bodyPr>
            <a:normAutofit fontScale="77500" lnSpcReduction="20000"/>
          </a:bodyPr>
          <a:lstStyle/>
          <a:p>
            <a:r>
              <a:rPr lang="en-US" b="1" dirty="0"/>
              <a:t>The National Behavioral Intervention Team Association is formed to support the work of campuses engaged in preventative student support and violence assessment.</a:t>
            </a:r>
          </a:p>
        </p:txBody>
      </p:sp>
      <p:sp>
        <p:nvSpPr>
          <p:cNvPr id="13" name="Text Placeholder 12">
            <a:extLst>
              <a:ext uri="{FF2B5EF4-FFF2-40B4-BE49-F238E27FC236}">
                <a16:creationId xmlns:a16="http://schemas.microsoft.com/office/drawing/2014/main" id="{E7C62F66-CEC7-4A90-9955-77E74EDF56C0}"/>
              </a:ext>
            </a:extLst>
          </p:cNvPr>
          <p:cNvSpPr>
            <a:spLocks noGrp="1"/>
          </p:cNvSpPr>
          <p:nvPr>
            <p:ph type="body" sz="quarter" idx="40"/>
          </p:nvPr>
        </p:nvSpPr>
        <p:spPr/>
        <p:txBody>
          <a:bodyPr>
            <a:normAutofit fontScale="77500" lnSpcReduction="20000"/>
          </a:bodyPr>
          <a:lstStyle/>
          <a:p>
            <a:r>
              <a:rPr lang="en-US" b="1" dirty="0"/>
              <a:t>Behavioral Intervention Teams and Case Management programs aim to receive early alerts, or early intervention referrals, and reduce threats before they ever occur. </a:t>
            </a:r>
          </a:p>
        </p:txBody>
      </p:sp>
      <p:sp>
        <p:nvSpPr>
          <p:cNvPr id="14" name="Text Placeholder 13">
            <a:extLst>
              <a:ext uri="{FF2B5EF4-FFF2-40B4-BE49-F238E27FC236}">
                <a16:creationId xmlns:a16="http://schemas.microsoft.com/office/drawing/2014/main" id="{93E883BC-5BCD-4771-93D5-834568AA535B}"/>
              </a:ext>
            </a:extLst>
          </p:cNvPr>
          <p:cNvSpPr>
            <a:spLocks noGrp="1"/>
          </p:cNvSpPr>
          <p:nvPr>
            <p:ph type="body" sz="quarter" idx="41"/>
          </p:nvPr>
        </p:nvSpPr>
        <p:spPr/>
        <p:txBody>
          <a:bodyPr>
            <a:normAutofit fontScale="77500" lnSpcReduction="20000"/>
          </a:bodyPr>
          <a:lstStyle/>
          <a:p>
            <a:r>
              <a:rPr lang="en-US" b="1" dirty="0"/>
              <a:t>49 people are shot on Virginia Tech’s campus by a student who had a hospitalization prior to the attack as well as several concerning encounters with individuals on campus.</a:t>
            </a:r>
          </a:p>
        </p:txBody>
      </p:sp>
      <p:sp>
        <p:nvSpPr>
          <p:cNvPr id="15" name="Text Placeholder 14">
            <a:extLst>
              <a:ext uri="{FF2B5EF4-FFF2-40B4-BE49-F238E27FC236}">
                <a16:creationId xmlns:a16="http://schemas.microsoft.com/office/drawing/2014/main" id="{EE90C7B2-99D4-4490-BA4D-FE8442FA0AFC}"/>
              </a:ext>
            </a:extLst>
          </p:cNvPr>
          <p:cNvSpPr>
            <a:spLocks noGrp="1"/>
          </p:cNvSpPr>
          <p:nvPr>
            <p:ph type="body" sz="quarter" idx="42"/>
          </p:nvPr>
        </p:nvSpPr>
        <p:spPr/>
        <p:txBody>
          <a:bodyPr>
            <a:normAutofit fontScale="85000" lnSpcReduction="20000"/>
          </a:bodyPr>
          <a:lstStyle/>
          <a:p>
            <a:r>
              <a:rPr lang="en-US" b="1" dirty="0"/>
              <a:t>The Higher Education Case Management Association is formed to support the work of individuals providing direct service support to students in distress. </a:t>
            </a:r>
          </a:p>
        </p:txBody>
      </p:sp>
    </p:spTree>
    <p:extLst>
      <p:ext uri="{BB962C8B-B14F-4D97-AF65-F5344CB8AC3E}">
        <p14:creationId xmlns:p14="http://schemas.microsoft.com/office/powerpoint/2010/main" val="371370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erson, man, cutting, outdoor&#10;&#10;Description generated with very high confidence">
            <a:extLst>
              <a:ext uri="{FF2B5EF4-FFF2-40B4-BE49-F238E27FC236}">
                <a16:creationId xmlns:a16="http://schemas.microsoft.com/office/drawing/2014/main" id="{D95419D2-528C-43BD-BBC6-65FDECE1B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2058"/>
            <a:ext cx="12192000" cy="5849418"/>
          </a:xfrm>
          <a:prstGeom prst="rect">
            <a:avLst/>
          </a:prstGeom>
        </p:spPr>
      </p:pic>
      <p:sp>
        <p:nvSpPr>
          <p:cNvPr id="17" name="Rectangle 16">
            <a:extLst>
              <a:ext uri="{FF2B5EF4-FFF2-40B4-BE49-F238E27FC236}">
                <a16:creationId xmlns:a16="http://schemas.microsoft.com/office/drawing/2014/main" id="{0FD2B0BF-8FF4-4CCC-8FB4-92CD8F11791B}"/>
              </a:ext>
            </a:extLst>
          </p:cNvPr>
          <p:cNvSpPr/>
          <p:nvPr/>
        </p:nvSpPr>
        <p:spPr>
          <a:xfrm>
            <a:off x="-1" y="872057"/>
            <a:ext cx="12192000" cy="5849418"/>
          </a:xfrm>
          <a:prstGeom prst="rect">
            <a:avLst/>
          </a:prstGeom>
          <a:gradFill>
            <a:gsLst>
              <a:gs pos="71000">
                <a:srgbClr val="FFFFFF">
                  <a:alpha val="65000"/>
                </a:srgbClr>
              </a:gs>
              <a:gs pos="40000">
                <a:srgbClr val="FFFFFF">
                  <a:alpha val="65000"/>
                </a:srgbClr>
              </a:gs>
              <a:gs pos="23000">
                <a:srgbClr val="FFFFFF">
                  <a:alpha val="65000"/>
                </a:srgbClr>
              </a:gs>
              <a:gs pos="0">
                <a:schemeClr val="bg1">
                  <a:alpha val="76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F3DF766-C8B0-494A-A917-F46E770E4E74}"/>
              </a:ext>
            </a:extLst>
          </p:cNvPr>
          <p:cNvSpPr>
            <a:spLocks noGrp="1"/>
          </p:cNvSpPr>
          <p:nvPr>
            <p:ph sz="half" idx="2"/>
          </p:nvPr>
        </p:nvSpPr>
        <p:spPr>
          <a:xfrm>
            <a:off x="1719261" y="2003455"/>
            <a:ext cx="8753475" cy="2606645"/>
          </a:xfrm>
          <a:noFill/>
        </p:spPr>
        <p:txBody>
          <a:bodyPr>
            <a:normAutofit fontScale="92500" lnSpcReduction="10000"/>
          </a:bodyPr>
          <a:lstStyle/>
          <a:p>
            <a:pPr marL="0" indent="0">
              <a:buNone/>
            </a:pPr>
            <a:r>
              <a:rPr lang="en-US" sz="3600" b="1" dirty="0">
                <a:solidFill>
                  <a:schemeClr val="accent6"/>
                </a:solidFill>
              </a:rPr>
              <a:t>Behavioral Intervention Teams are small groups of school officials who meet regularly to collect and review concerning information about at-risk community members and develop intervention plans to assist.</a:t>
            </a:r>
          </a:p>
        </p:txBody>
      </p:sp>
      <p:sp>
        <p:nvSpPr>
          <p:cNvPr id="7" name="Footer Placeholder 6">
            <a:extLst>
              <a:ext uri="{FF2B5EF4-FFF2-40B4-BE49-F238E27FC236}">
                <a16:creationId xmlns:a16="http://schemas.microsoft.com/office/drawing/2014/main" id="{7BD1083E-FB9C-4946-BE5B-9042FAEB1B5B}"/>
              </a:ext>
            </a:extLst>
          </p:cNvPr>
          <p:cNvSpPr>
            <a:spLocks noGrp="1"/>
          </p:cNvSpPr>
          <p:nvPr>
            <p:ph type="ftr" sz="quarter" idx="11"/>
          </p:nvPr>
        </p:nvSpPr>
        <p:spPr>
          <a:xfrm>
            <a:off x="4038600" y="6356350"/>
            <a:ext cx="4114800" cy="365125"/>
          </a:xfrm>
        </p:spPr>
        <p:txBody>
          <a:bodyPr/>
          <a:lstStyle/>
          <a:p>
            <a:pPr algn="ctr"/>
            <a:r>
              <a:rPr lang="en-US"/>
              <a:t>Training Template Provided by NaBITA</a:t>
            </a:r>
            <a:endParaRPr lang="en-US" dirty="0"/>
          </a:p>
        </p:txBody>
      </p:sp>
      <p:sp>
        <p:nvSpPr>
          <p:cNvPr id="8" name="Slide Number Placeholder 7">
            <a:extLst>
              <a:ext uri="{FF2B5EF4-FFF2-40B4-BE49-F238E27FC236}">
                <a16:creationId xmlns:a16="http://schemas.microsoft.com/office/drawing/2014/main" id="{6B4F4319-4079-4FCC-883D-6D34561CCB6F}"/>
              </a:ext>
            </a:extLst>
          </p:cNvPr>
          <p:cNvSpPr>
            <a:spLocks noGrp="1"/>
          </p:cNvSpPr>
          <p:nvPr>
            <p:ph type="sldNum" sz="quarter" idx="12"/>
          </p:nvPr>
        </p:nvSpPr>
        <p:spPr/>
        <p:txBody>
          <a:bodyPr/>
          <a:lstStyle/>
          <a:p>
            <a:fld id="{17B7D619-569F-4E0A-BFC7-20C1C1ACD93D}" type="slidenum">
              <a:rPr lang="en-US" smtClean="0"/>
              <a:t>6</a:t>
            </a:fld>
            <a:endParaRPr lang="en-US"/>
          </a:p>
        </p:txBody>
      </p:sp>
      <p:sp>
        <p:nvSpPr>
          <p:cNvPr id="9" name="Title 8">
            <a:extLst>
              <a:ext uri="{FF2B5EF4-FFF2-40B4-BE49-F238E27FC236}">
                <a16:creationId xmlns:a16="http://schemas.microsoft.com/office/drawing/2014/main" id="{3C6943A9-73F4-4B1A-8A16-A137CC2FD8B4}"/>
              </a:ext>
            </a:extLst>
          </p:cNvPr>
          <p:cNvSpPr>
            <a:spLocks noGrp="1"/>
          </p:cNvSpPr>
          <p:nvPr>
            <p:ph type="title"/>
          </p:nvPr>
        </p:nvSpPr>
        <p:spPr/>
        <p:txBody>
          <a:bodyPr/>
          <a:lstStyle/>
          <a:p>
            <a:r>
              <a:rPr lang="en-US" dirty="0"/>
              <a:t>DEFINITION: BEHAVIORAL INTERVENTION TEAMS</a:t>
            </a:r>
          </a:p>
        </p:txBody>
      </p:sp>
      <p:sp>
        <p:nvSpPr>
          <p:cNvPr id="18" name="TextBox 17">
            <a:extLst>
              <a:ext uri="{FF2B5EF4-FFF2-40B4-BE49-F238E27FC236}">
                <a16:creationId xmlns:a16="http://schemas.microsoft.com/office/drawing/2014/main" id="{66124F64-5422-4C50-972B-CA796E8C3D0C}"/>
              </a:ext>
            </a:extLst>
          </p:cNvPr>
          <p:cNvSpPr txBox="1"/>
          <p:nvPr/>
        </p:nvSpPr>
        <p:spPr>
          <a:xfrm>
            <a:off x="7019925" y="4425434"/>
            <a:ext cx="1714500" cy="369332"/>
          </a:xfrm>
          <a:prstGeom prst="rect">
            <a:avLst/>
          </a:prstGeom>
          <a:noFill/>
        </p:spPr>
        <p:txBody>
          <a:bodyPr wrap="square" rtlCol="0">
            <a:spAutoFit/>
          </a:bodyPr>
          <a:lstStyle/>
          <a:p>
            <a:r>
              <a:rPr lang="en-US" dirty="0"/>
              <a:t>- </a:t>
            </a:r>
            <a:r>
              <a:rPr lang="en-US" b="1" dirty="0" err="1">
                <a:solidFill>
                  <a:schemeClr val="accent5"/>
                </a:solidFill>
              </a:rPr>
              <a:t>NaBITA</a:t>
            </a:r>
            <a:r>
              <a:rPr lang="en-US" b="1" dirty="0">
                <a:solidFill>
                  <a:schemeClr val="accent5"/>
                </a:solidFill>
              </a:rPr>
              <a:t>, 2018</a:t>
            </a:r>
          </a:p>
        </p:txBody>
      </p:sp>
    </p:spTree>
    <p:extLst>
      <p:ext uri="{BB962C8B-B14F-4D97-AF65-F5344CB8AC3E}">
        <p14:creationId xmlns:p14="http://schemas.microsoft.com/office/powerpoint/2010/main" val="391673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Helena College C.A.R.E. Team</a:t>
            </a:r>
            <a:endParaRPr lang="en-US" dirty="0">
              <a:solidFill>
                <a:srgbClr val="FF6600"/>
              </a:solidFill>
            </a:endParaRPr>
          </a:p>
        </p:txBody>
      </p:sp>
      <p:sp>
        <p:nvSpPr>
          <p:cNvPr id="4" name="Footer Placeholder 3"/>
          <p:cNvSpPr>
            <a:spLocks noGrp="1"/>
          </p:cNvSpPr>
          <p:nvPr>
            <p:ph type="ftr" sz="quarter" idx="11"/>
          </p:nvPr>
        </p:nvSpPr>
        <p:spPr/>
        <p:txBody>
          <a:bodyPr/>
          <a:lstStyle/>
          <a:p>
            <a:pPr algn="ctr"/>
            <a:r>
              <a:rPr lang="en-US" smtClean="0"/>
              <a:t>Training Template Provided by NaBITA</a:t>
            </a:r>
            <a:endParaRPr lang="en-US" dirty="0"/>
          </a:p>
        </p:txBody>
      </p:sp>
      <p:sp>
        <p:nvSpPr>
          <p:cNvPr id="5" name="Slide Number Placeholder 4"/>
          <p:cNvSpPr>
            <a:spLocks noGrp="1"/>
          </p:cNvSpPr>
          <p:nvPr>
            <p:ph type="sldNum" sz="quarter" idx="12"/>
          </p:nvPr>
        </p:nvSpPr>
        <p:spPr/>
        <p:txBody>
          <a:bodyPr/>
          <a:lstStyle/>
          <a:p>
            <a:fld id="{17B7D619-569F-4E0A-BFC7-20C1C1ACD93D}" type="slidenum">
              <a:rPr lang="en-US" smtClean="0"/>
              <a:t>7</a:t>
            </a:fld>
            <a:endParaRPr lang="en-US"/>
          </a:p>
        </p:txBody>
      </p:sp>
      <p:sp>
        <p:nvSpPr>
          <p:cNvPr id="6" name="Text Placeholder 5"/>
          <p:cNvSpPr>
            <a:spLocks noGrp="1"/>
          </p:cNvSpPr>
          <p:nvPr>
            <p:ph type="body" sz="quarter" idx="14"/>
          </p:nvPr>
        </p:nvSpPr>
        <p:spPr/>
        <p:txBody>
          <a:bodyPr>
            <a:normAutofit lnSpcReduction="10000"/>
          </a:bodyPr>
          <a:lstStyle/>
          <a:p>
            <a:pPr algn="ctr"/>
            <a:r>
              <a:rPr lang="en-US" dirty="0" smtClean="0">
                <a:solidFill>
                  <a:srgbClr val="FF6600"/>
                </a:solidFill>
              </a:rPr>
              <a:t>Campus Assessment, Response and Evaluation</a:t>
            </a:r>
            <a:endParaRPr lang="en-US" dirty="0">
              <a:solidFill>
                <a:srgbClr val="FF6600"/>
              </a:solidFill>
            </a:endParaRPr>
          </a:p>
        </p:txBody>
      </p:sp>
      <p:pic>
        <p:nvPicPr>
          <p:cNvPr id="7" name="Content Placeholder 6" descr="../../Downloads/FWCareLogos/care_puzzle_red.png"/>
          <p:cNvPicPr>
            <a:picLocks noGrp="1"/>
          </p:cNvPicPr>
          <p:nvPr>
            <p:ph idx="1"/>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8613" y="2677761"/>
            <a:ext cx="4322073" cy="2535941"/>
          </a:xfrm>
          <a:prstGeom prst="rect">
            <a:avLst/>
          </a:prstGeom>
          <a:noFill/>
          <a:ln>
            <a:noFill/>
          </a:ln>
        </p:spPr>
      </p:pic>
    </p:spTree>
    <p:extLst>
      <p:ext uri="{BB962C8B-B14F-4D97-AF65-F5344CB8AC3E}">
        <p14:creationId xmlns:p14="http://schemas.microsoft.com/office/powerpoint/2010/main" val="264580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6600"/>
                </a:solidFill>
              </a:rPr>
              <a:t>Team Mission &amp; Vision</a:t>
            </a:r>
            <a:endParaRPr lang="en-US" dirty="0">
              <a:solidFill>
                <a:srgbClr val="FF6600"/>
              </a:solidFill>
            </a:endParaRPr>
          </a:p>
        </p:txBody>
      </p:sp>
      <p:sp>
        <p:nvSpPr>
          <p:cNvPr id="3" name="Content Placeholder 2"/>
          <p:cNvSpPr>
            <a:spLocks noGrp="1"/>
          </p:cNvSpPr>
          <p:nvPr>
            <p:ph idx="1"/>
          </p:nvPr>
        </p:nvSpPr>
        <p:spPr>
          <a:xfrm>
            <a:off x="207239" y="1051561"/>
            <a:ext cx="11794259" cy="5210430"/>
          </a:xfrm>
        </p:spPr>
        <p:txBody>
          <a:bodyPr>
            <a:normAutofit/>
          </a:bodyPr>
          <a:lstStyle/>
          <a:p>
            <a:r>
              <a:rPr lang="en-US" sz="2000" b="1" dirty="0" smtClean="0">
                <a:solidFill>
                  <a:schemeClr val="tx1"/>
                </a:solidFill>
                <a:latin typeface="Times New Roman" panose="02020603050405020304" pitchFamily="18" charset="0"/>
                <a:cs typeface="Times New Roman" panose="02020603050405020304" pitchFamily="18" charset="0"/>
              </a:rPr>
              <a:t>HC C.A.R.E. Mission:</a:t>
            </a: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    	</a:t>
            </a:r>
            <a:r>
              <a:rPr lang="en-US" sz="2000" b="1" i="1" dirty="0" smtClean="0">
                <a:solidFill>
                  <a:srgbClr val="FF6600"/>
                </a:solidFill>
                <a:latin typeface="Times New Roman" panose="02020603050405020304" pitchFamily="18" charset="0"/>
                <a:cs typeface="Times New Roman" panose="02020603050405020304" pitchFamily="18" charset="0"/>
              </a:rPr>
              <a:t>“The campus CARE Team engages in proactive and collaborative approaches to identify, 	assess, and mitigate risks associated with students, faculty, staff, and visitor’s concerning behaviors 	or thoughts.  By partnering with members of the community, the CARE Team strives to promote 	individual student, faculty, and staff wellbeing and 	success while prioritizing community safety.”</a:t>
            </a:r>
          </a:p>
          <a:p>
            <a:pPr marL="0" indent="0" algn="just">
              <a:buNone/>
            </a:pPr>
            <a:endParaRPr lang="en-US" sz="2000" b="1" dirty="0">
              <a:solidFill>
                <a:srgbClr val="FF6600"/>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HC CARE Motto:</a:t>
            </a:r>
          </a:p>
          <a:p>
            <a:pPr marL="0" indent="0">
              <a:buNone/>
            </a:pPr>
            <a:r>
              <a:rPr lang="en-US" sz="2000" b="1" dirty="0">
                <a:solidFill>
                  <a:srgbClr val="FF6600"/>
                </a:solidFill>
                <a:latin typeface="Times New Roman" panose="02020603050405020304" pitchFamily="18" charset="0"/>
                <a:cs typeface="Times New Roman" panose="02020603050405020304" pitchFamily="18" charset="0"/>
              </a:rPr>
              <a:t> </a:t>
            </a:r>
            <a:r>
              <a:rPr lang="en-US" sz="2000" b="1" dirty="0" smtClean="0">
                <a:solidFill>
                  <a:srgbClr val="FF6600"/>
                </a:solidFill>
                <a:latin typeface="Times New Roman" panose="02020603050405020304" pitchFamily="18" charset="0"/>
                <a:cs typeface="Times New Roman" panose="02020603050405020304" pitchFamily="18" charset="0"/>
              </a:rPr>
              <a:t>    	“College should be challenging, not overwhelming!  Let us help!”</a:t>
            </a:r>
          </a:p>
          <a:p>
            <a:pPr marL="0" indent="0">
              <a:buNone/>
            </a:pPr>
            <a:endParaRPr lang="en-US" sz="2000" b="1" dirty="0" smtClean="0">
              <a:solidFill>
                <a:srgbClr val="FF6600"/>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C.A.R.E. Team Goals:</a:t>
            </a:r>
          </a:p>
          <a:p>
            <a:pPr marL="914400" lvl="1" indent="-457200">
              <a:buFont typeface="+mj-lt"/>
              <a:buAutoNum type="arabicPeriod"/>
            </a:pPr>
            <a:r>
              <a:rPr lang="en-US" sz="2000" b="1" dirty="0" smtClean="0">
                <a:solidFill>
                  <a:srgbClr val="FF6600"/>
                </a:solidFill>
                <a:latin typeface="Times New Roman" panose="02020603050405020304" pitchFamily="18" charset="0"/>
                <a:cs typeface="Times New Roman" panose="02020603050405020304" pitchFamily="18" charset="0"/>
              </a:rPr>
              <a:t>Provide a safe physical environment for members of the HC Community;</a:t>
            </a:r>
          </a:p>
          <a:p>
            <a:pPr marL="914400" lvl="1" indent="-457200">
              <a:buFont typeface="+mj-lt"/>
              <a:buAutoNum type="arabicPeriod"/>
            </a:pPr>
            <a:r>
              <a:rPr lang="en-US" sz="2000" b="1" dirty="0" smtClean="0">
                <a:solidFill>
                  <a:srgbClr val="FF6600"/>
                </a:solidFill>
                <a:latin typeface="Times New Roman" panose="02020603050405020304" pitchFamily="18" charset="0"/>
                <a:cs typeface="Times New Roman" panose="02020603050405020304" pitchFamily="18" charset="0"/>
              </a:rPr>
              <a:t>Provide a safe emotional environment for the HC Community; and</a:t>
            </a:r>
          </a:p>
          <a:p>
            <a:pPr marL="914400" lvl="1" indent="-457200">
              <a:buFont typeface="+mj-lt"/>
              <a:buAutoNum type="arabicPeriod"/>
            </a:pPr>
            <a:r>
              <a:rPr lang="en-US" sz="2000" b="1" dirty="0" smtClean="0">
                <a:solidFill>
                  <a:srgbClr val="FF6600"/>
                </a:solidFill>
                <a:latin typeface="Times New Roman" panose="02020603050405020304" pitchFamily="18" charset="0"/>
                <a:cs typeface="Times New Roman" panose="02020603050405020304" pitchFamily="18" charset="0"/>
              </a:rPr>
              <a:t>Promote peace of mind for friends and family of the HC Community.</a:t>
            </a:r>
            <a:endParaRPr lang="en-US" sz="2000" b="1" dirty="0" smtClean="0">
              <a:solidFill>
                <a:schemeClr val="tx1"/>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lgn="ctr"/>
            <a:r>
              <a:rPr lang="en-US" smtClean="0"/>
              <a:t>Training Template Provided by NaBITA</a:t>
            </a:r>
            <a:endParaRPr lang="en-US" dirty="0"/>
          </a:p>
        </p:txBody>
      </p:sp>
      <p:sp>
        <p:nvSpPr>
          <p:cNvPr id="5" name="Slide Number Placeholder 4"/>
          <p:cNvSpPr>
            <a:spLocks noGrp="1"/>
          </p:cNvSpPr>
          <p:nvPr>
            <p:ph type="sldNum" sz="quarter" idx="12"/>
          </p:nvPr>
        </p:nvSpPr>
        <p:spPr/>
        <p:txBody>
          <a:bodyPr/>
          <a:lstStyle/>
          <a:p>
            <a:fld id="{17B7D619-569F-4E0A-BFC7-20C1C1ACD93D}" type="slidenum">
              <a:rPr lang="en-US" smtClean="0"/>
              <a:t>8</a:t>
            </a:fld>
            <a:endParaRPr lang="en-US"/>
          </a:p>
        </p:txBody>
      </p:sp>
    </p:spTree>
    <p:extLst>
      <p:ext uri="{BB962C8B-B14F-4D97-AF65-F5344CB8AC3E}">
        <p14:creationId xmlns:p14="http://schemas.microsoft.com/office/powerpoint/2010/main" val="101470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C5C2E-6532-462D-8237-EB3213193EF2}"/>
              </a:ext>
            </a:extLst>
          </p:cNvPr>
          <p:cNvSpPr>
            <a:spLocks noGrp="1"/>
          </p:cNvSpPr>
          <p:nvPr>
            <p:ph idx="1"/>
          </p:nvPr>
        </p:nvSpPr>
        <p:spPr>
          <a:xfrm>
            <a:off x="184150" y="1143457"/>
            <a:ext cx="6137275" cy="4873625"/>
          </a:xfrm>
        </p:spPr>
        <p:txBody>
          <a:bodyPr>
            <a:normAutofit/>
          </a:bodyPr>
          <a:lstStyle/>
          <a:p>
            <a:pPr marL="0" indent="0">
              <a:buNone/>
            </a:pPr>
            <a:r>
              <a:rPr lang="en-US" sz="2000" dirty="0">
                <a:solidFill>
                  <a:schemeClr val="tx1"/>
                </a:solidFill>
              </a:rPr>
              <a:t>The </a:t>
            </a:r>
            <a:r>
              <a:rPr lang="en-US" sz="2000" b="1" dirty="0" smtClean="0">
                <a:solidFill>
                  <a:schemeClr val="tx1"/>
                </a:solidFill>
              </a:rPr>
              <a:t>C.A.R.E. Team:</a:t>
            </a:r>
          </a:p>
          <a:p>
            <a:pPr>
              <a:buFont typeface="Wingdings" panose="05000000000000000000" pitchFamily="2" charset="2"/>
              <a:buChar char="Ø"/>
            </a:pPr>
            <a:r>
              <a:rPr lang="en-US" sz="2000" dirty="0" smtClean="0">
                <a:solidFill>
                  <a:schemeClr val="tx1"/>
                </a:solidFill>
              </a:rPr>
              <a:t>The CARE Network enables members of Helena College to express their concern about a person, incident, or issue by submitting a referral to the CARE Network team through </a:t>
            </a:r>
            <a:r>
              <a:rPr lang="en-US" sz="2000" dirty="0" err="1" smtClean="0">
                <a:solidFill>
                  <a:schemeClr val="tx1"/>
                </a:solidFill>
              </a:rPr>
              <a:t>Maxient</a:t>
            </a:r>
            <a:r>
              <a:rPr lang="en-US" sz="2000" dirty="0" smtClean="0">
                <a:solidFill>
                  <a:schemeClr val="tx1"/>
                </a:solidFill>
              </a:rPr>
              <a:t>.</a:t>
            </a:r>
          </a:p>
          <a:p>
            <a:pPr>
              <a:buFont typeface="Wingdings" panose="05000000000000000000" pitchFamily="2" charset="2"/>
              <a:buChar char="Ø"/>
            </a:pPr>
            <a:r>
              <a:rPr lang="en-US" sz="2000" dirty="0" smtClean="0">
                <a:solidFill>
                  <a:schemeClr val="tx1"/>
                </a:solidFill>
              </a:rPr>
              <a:t>The C.A.R.E. Network strives to connect students to appropriate resources to support their overall wellness and success at Helena College.</a:t>
            </a:r>
          </a:p>
        </p:txBody>
      </p:sp>
      <p:sp>
        <p:nvSpPr>
          <p:cNvPr id="3" name="Footer Placeholder 2">
            <a:extLst>
              <a:ext uri="{FF2B5EF4-FFF2-40B4-BE49-F238E27FC236}">
                <a16:creationId xmlns:a16="http://schemas.microsoft.com/office/drawing/2014/main" id="{D3BF1250-6BE7-44FF-9E3B-A31198142CFB}"/>
              </a:ext>
            </a:extLst>
          </p:cNvPr>
          <p:cNvSpPr>
            <a:spLocks noGrp="1"/>
          </p:cNvSpPr>
          <p:nvPr>
            <p:ph type="ftr" sz="quarter" idx="11"/>
          </p:nvPr>
        </p:nvSpPr>
        <p:spPr/>
        <p:txBody>
          <a:bodyPr/>
          <a:lstStyle/>
          <a:p>
            <a:pPr algn="ctr"/>
            <a:r>
              <a:rPr lang="en-US"/>
              <a:t>Training Template Provided by NaBITA</a:t>
            </a:r>
            <a:endParaRPr lang="en-US" dirty="0"/>
          </a:p>
        </p:txBody>
      </p:sp>
      <p:sp>
        <p:nvSpPr>
          <p:cNvPr id="4" name="Slide Number Placeholder 3">
            <a:extLst>
              <a:ext uri="{FF2B5EF4-FFF2-40B4-BE49-F238E27FC236}">
                <a16:creationId xmlns:a16="http://schemas.microsoft.com/office/drawing/2014/main" id="{5E0031D5-77E5-4C31-83D0-B708694CA117}"/>
              </a:ext>
            </a:extLst>
          </p:cNvPr>
          <p:cNvSpPr>
            <a:spLocks noGrp="1"/>
          </p:cNvSpPr>
          <p:nvPr>
            <p:ph type="sldNum" sz="quarter" idx="12"/>
          </p:nvPr>
        </p:nvSpPr>
        <p:spPr/>
        <p:txBody>
          <a:bodyPr/>
          <a:lstStyle/>
          <a:p>
            <a:fld id="{17B7D619-569F-4E0A-BFC7-20C1C1ACD93D}" type="slidenum">
              <a:rPr lang="en-US" smtClean="0"/>
              <a:t>9</a:t>
            </a:fld>
            <a:endParaRPr lang="en-US"/>
          </a:p>
        </p:txBody>
      </p:sp>
      <p:sp>
        <p:nvSpPr>
          <p:cNvPr id="5" name="Title 4">
            <a:extLst>
              <a:ext uri="{FF2B5EF4-FFF2-40B4-BE49-F238E27FC236}">
                <a16:creationId xmlns:a16="http://schemas.microsoft.com/office/drawing/2014/main" id="{7ABC5B56-07BD-4BC1-BF21-770C58C5C035}"/>
              </a:ext>
            </a:extLst>
          </p:cNvPr>
          <p:cNvSpPr>
            <a:spLocks noGrp="1"/>
          </p:cNvSpPr>
          <p:nvPr>
            <p:ph type="title"/>
          </p:nvPr>
        </p:nvSpPr>
        <p:spPr>
          <a:xfrm>
            <a:off x="519430" y="0"/>
            <a:ext cx="11823700" cy="1006297"/>
          </a:xfrm>
        </p:spPr>
        <p:txBody>
          <a:bodyPr/>
          <a:lstStyle/>
          <a:p>
            <a:r>
              <a:rPr lang="en-US" sz="2800" i="1" dirty="0" smtClean="0">
                <a:solidFill>
                  <a:srgbClr val="FF6600"/>
                </a:solidFill>
              </a:rPr>
              <a:t>Campus Assessment, Response and Evaluation (C.A.R.E.) Team</a:t>
            </a:r>
            <a:endParaRPr lang="en-US" sz="2800" i="1" dirty="0">
              <a:solidFill>
                <a:srgbClr val="FF6600"/>
              </a:solidFill>
            </a:endParaRPr>
          </a:p>
        </p:txBody>
      </p:sp>
      <p:sp>
        <p:nvSpPr>
          <p:cNvPr id="6" name="Rectangle 5"/>
          <p:cNvSpPr/>
          <p:nvPr/>
        </p:nvSpPr>
        <p:spPr>
          <a:xfrm>
            <a:off x="6534150" y="1537246"/>
            <a:ext cx="5558790" cy="2308324"/>
          </a:xfrm>
          <a:prstGeom prst="rect">
            <a:avLst/>
          </a:prstGeom>
        </p:spPr>
        <p:txBody>
          <a:bodyPr wrap="square">
            <a:spAutoFit/>
          </a:bodyPr>
          <a:lstStyle/>
          <a:p>
            <a:pPr marL="285750" indent="-285750">
              <a:buFont typeface="Wingdings" panose="05000000000000000000" pitchFamily="2" charset="2"/>
              <a:buChar char="Ø"/>
            </a:pPr>
            <a:r>
              <a:rPr lang="en-US" dirty="0"/>
              <a:t>The C.A.R.E Team is made up of four levels of membership, are trained and respond according </a:t>
            </a:r>
            <a:r>
              <a:rPr lang="en-US" dirty="0" smtClean="0"/>
              <a:t>to </a:t>
            </a:r>
            <a:r>
              <a:rPr lang="en-US" dirty="0"/>
              <a:t>the policy</a:t>
            </a:r>
            <a:r>
              <a:rPr lang="en-US" dirty="0" smtClean="0"/>
              <a:t>.</a:t>
            </a:r>
          </a:p>
          <a:p>
            <a:endParaRPr lang="en-US" dirty="0"/>
          </a:p>
          <a:p>
            <a:pPr marL="285750" indent="-285750">
              <a:buFont typeface="Wingdings" panose="05000000000000000000" pitchFamily="2" charset="2"/>
              <a:buChar char="Ø"/>
            </a:pPr>
            <a:r>
              <a:rPr lang="en-US" dirty="0"/>
              <a:t>Members are </a:t>
            </a:r>
            <a:r>
              <a:rPr lang="en-US" dirty="0" smtClean="0"/>
              <a:t>comprised of representatives from Leadership, Disability, Health &amp; Wellness, Safety &amp; Security, Veterans, Human Resources, TRIO, Student Support</a:t>
            </a:r>
            <a:endParaRPr lang="en-US" dirty="0"/>
          </a:p>
        </p:txBody>
      </p:sp>
    </p:spTree>
    <p:extLst>
      <p:ext uri="{BB962C8B-B14F-4D97-AF65-F5344CB8AC3E}">
        <p14:creationId xmlns:p14="http://schemas.microsoft.com/office/powerpoint/2010/main" val="195919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aining Template">
      <a:dk1>
        <a:srgbClr val="2C2C2C"/>
      </a:dk1>
      <a:lt1>
        <a:srgbClr val="FFFFFF"/>
      </a:lt1>
      <a:dk2>
        <a:srgbClr val="AEABAB"/>
      </a:dk2>
      <a:lt2>
        <a:srgbClr val="FFFFFF"/>
      </a:lt2>
      <a:accent1>
        <a:srgbClr val="1A9A97"/>
      </a:accent1>
      <a:accent2>
        <a:srgbClr val="6F6F6F"/>
      </a:accent2>
      <a:accent3>
        <a:srgbClr val="FCAF14"/>
      </a:accent3>
      <a:accent4>
        <a:srgbClr val="545454"/>
      </a:accent4>
      <a:accent5>
        <a:srgbClr val="6F3B55"/>
      </a:accent5>
      <a:accent6>
        <a:srgbClr val="2C2C2C"/>
      </a:accent6>
      <a:hlink>
        <a:srgbClr val="2E75B5"/>
      </a:hlink>
      <a:folHlink>
        <a:srgbClr val="954F72"/>
      </a:folHlink>
    </a:clrScheme>
    <a:fontScheme name="Training Template">
      <a:majorFont>
        <a:latin typeface="Century Gothic"/>
        <a:ea typeface=""/>
        <a:cs typeface=""/>
      </a:majorFont>
      <a:minorFont>
        <a:latin typeface="Duba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12352</TotalTime>
  <Words>4616</Words>
  <Application>Microsoft Office PowerPoint</Application>
  <PresentationFormat>Widescreen</PresentationFormat>
  <Paragraphs>345</Paragraphs>
  <Slides>25</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Dubai Light</vt:lpstr>
      <vt:lpstr>Times New Roman</vt:lpstr>
      <vt:lpstr>Wingdings</vt:lpstr>
      <vt:lpstr>Office Theme</vt:lpstr>
      <vt:lpstr>Putting Together the Puzzle Pieces</vt:lpstr>
      <vt:lpstr>CASE STUDY: ALEX, A FRESHMEN STUDENT</vt:lpstr>
      <vt:lpstr>PowerPoint Presentation</vt:lpstr>
      <vt:lpstr>CASE STUDY: ALEX, A FRESHMEN STUDENT</vt:lpstr>
      <vt:lpstr>BIT and CM HISTORY</vt:lpstr>
      <vt:lpstr>DEFINITION: BEHAVIORAL INTERVENTION TEAMS</vt:lpstr>
      <vt:lpstr>Helena College C.A.R.E. Team</vt:lpstr>
      <vt:lpstr>Team Mission &amp; Vision</vt:lpstr>
      <vt:lpstr>Campus Assessment, Response and Evaluation (C.A.R.E.) Team</vt:lpstr>
      <vt:lpstr>C.A.R.E. Team: Receiving the puzzle pieces</vt:lpstr>
      <vt:lpstr>WHO TO REFER: ACADEMIC RED FLAGS</vt:lpstr>
      <vt:lpstr>WHO TO REFER: EMOTIONAL INDICATORS</vt:lpstr>
      <vt:lpstr>WHO TO REFER: PHYSICAL INDICATORS</vt:lpstr>
      <vt:lpstr>HOW TO PROVIDE SUPPORT</vt:lpstr>
      <vt:lpstr>HOW TO PROVIDE SUPPORT</vt:lpstr>
      <vt:lpstr>HOW TO MAKE A REFERRAL</vt:lpstr>
      <vt:lpstr>HOW TO MAKE A REFERRAL</vt:lpstr>
      <vt:lpstr>HOW TO MAKE A REFERRAL</vt:lpstr>
      <vt:lpstr>HOW TO MAKE A REFERRAL</vt:lpstr>
      <vt:lpstr>WHAT HAPPENS AFTER A REFERRAL</vt:lpstr>
      <vt:lpstr>FREQUENTLY ASKED QUESTIONS</vt:lpstr>
      <vt:lpstr>FREQUENTLY ASKED QUESTIONS</vt:lpstr>
      <vt:lpstr>FREQUENTLY ASKED QUESTIONS</vt:lpstr>
      <vt:lpstr>FREQUENTLY ASKED QUESTIONS</vt:lpstr>
      <vt:lpstr>Student Behavioral Consultation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Makenzie PC</dc:creator>
  <cp:lastModifiedBy>Micu, Debbie</cp:lastModifiedBy>
  <cp:revision>138</cp:revision>
  <cp:lastPrinted>2018-10-04T16:11:57Z</cp:lastPrinted>
  <dcterms:created xsi:type="dcterms:W3CDTF">2018-09-18T15:24:12Z</dcterms:created>
  <dcterms:modified xsi:type="dcterms:W3CDTF">2019-08-19T21:24:42Z</dcterms:modified>
</cp:coreProperties>
</file>